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mp4" ContentType="video/mp4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59" r:id="rId5"/>
    <p:sldId id="256" r:id="rId6"/>
    <p:sldId id="257" r:id="rId7"/>
    <p:sldId id="261" r:id="rId8"/>
    <p:sldId id="258" r:id="rId9"/>
    <p:sldId id="260" r:id="rId10"/>
    <p:sldId id="262" r:id="rId11"/>
    <p:sldId id="263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9084"/>
    <a:srgbClr val="26BCC4"/>
    <a:srgbClr val="0E43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68" d="100"/>
          <a:sy n="68" d="100"/>
        </p:scale>
        <p:origin x="6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A8087A0-5070-4A66-8AA2-E0051564510C}" type="datetimeFigureOut">
              <a:rPr lang="nl-NL" smtClean="0"/>
              <a:t>26-8-2021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46992-08A3-4F24-9606-1DAE839C1273}" type="slidenum">
              <a:rPr lang="nl-NL" smtClean="0"/>
              <a:t>‹nr.›</a:t>
            </a:fld>
            <a:endParaRPr lang="nl-NL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59001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087A0-5070-4A66-8AA2-E0051564510C}" type="datetimeFigureOut">
              <a:rPr lang="nl-NL" smtClean="0"/>
              <a:t>26-8-2021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46992-08A3-4F24-9606-1DAE839C127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9022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087A0-5070-4A66-8AA2-E0051564510C}" type="datetimeFigureOut">
              <a:rPr lang="nl-NL" smtClean="0"/>
              <a:t>26-8-2021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46992-08A3-4F24-9606-1DAE839C1273}" type="slidenum">
              <a:rPr lang="nl-NL" smtClean="0"/>
              <a:t>‹nr.›</a:t>
            </a:fld>
            <a:endParaRPr lang="nl-NL"/>
          </a:p>
        </p:txBody>
      </p:sp>
      <p:cxnSp>
        <p:nvCxnSpPr>
          <p:cNvPr id="8" name="Straight Connector 7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0707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087A0-5070-4A66-8AA2-E0051564510C}" type="datetimeFigureOut">
              <a:rPr lang="nl-NL" smtClean="0"/>
              <a:t>26-8-2021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46992-08A3-4F24-9606-1DAE839C127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44507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087A0-5070-4A66-8AA2-E0051564510C}" type="datetimeFigureOut">
              <a:rPr lang="nl-NL" smtClean="0"/>
              <a:t>26-8-2021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46992-08A3-4F24-9606-1DAE839C1273}" type="slidenum">
              <a:rPr lang="nl-NL" smtClean="0"/>
              <a:t>‹nr.›</a:t>
            </a:fld>
            <a:endParaRPr lang="nl-NL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41305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087A0-5070-4A66-8AA2-E0051564510C}" type="datetimeFigureOut">
              <a:rPr lang="nl-NL" smtClean="0"/>
              <a:t>26-8-2021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46992-08A3-4F24-9606-1DAE839C127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65377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087A0-5070-4A66-8AA2-E0051564510C}" type="datetimeFigureOut">
              <a:rPr lang="nl-NL" smtClean="0"/>
              <a:t>26-8-2021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46992-08A3-4F24-9606-1DAE839C127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93773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087A0-5070-4A66-8AA2-E0051564510C}" type="datetimeFigureOut">
              <a:rPr lang="nl-NL" smtClean="0"/>
              <a:t>26-8-2021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46992-08A3-4F24-9606-1DAE839C127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7446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087A0-5070-4A66-8AA2-E0051564510C}" type="datetimeFigureOut">
              <a:rPr lang="nl-NL" smtClean="0"/>
              <a:t>26-8-2021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46992-08A3-4F24-9606-1DAE839C127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31729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087A0-5070-4A66-8AA2-E0051564510C}" type="datetimeFigureOut">
              <a:rPr lang="nl-NL" smtClean="0"/>
              <a:t>26-8-2021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46992-08A3-4F24-9606-1DAE839C127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15593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087A0-5070-4A66-8AA2-E0051564510C}" type="datetimeFigureOut">
              <a:rPr lang="nl-NL" smtClean="0"/>
              <a:t>26-8-2021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46992-08A3-4F24-9606-1DAE839C1273}" type="slidenum">
              <a:rPr lang="nl-NL" smtClean="0"/>
              <a:t>‹nr.›</a:t>
            </a:fld>
            <a:endParaRPr lang="nl-NL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043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A8087A0-5070-4A66-8AA2-E0051564510C}" type="datetimeFigureOut">
              <a:rPr lang="nl-NL" smtClean="0"/>
              <a:t>26-8-2021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20846992-08A3-4F24-9606-1DAE839C1273}" type="slidenum">
              <a:rPr lang="nl-NL" smtClean="0"/>
              <a:t>‹nr.›</a:t>
            </a:fld>
            <a:endParaRPr lang="nl-NL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56702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video" Target="../media/media1.mp4"/><Relationship Id="rId2" Type="http://schemas.microsoft.com/office/2007/relationships/media" Target="../media/media1.mp4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A8DCA1-5DEE-448B-94C7-6497FF47D6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780263"/>
          </a:xfrm>
        </p:spPr>
        <p:txBody>
          <a:bodyPr/>
          <a:lstStyle/>
          <a:p>
            <a:r>
              <a:rPr lang="nl-NL" dirty="0"/>
              <a:t>DAYCARE CENTER 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11742ED3-EA82-47D4-A253-B25213C8B9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82160" y="5913121"/>
            <a:ext cx="3647440" cy="650240"/>
          </a:xfrm>
        </p:spPr>
        <p:txBody>
          <a:bodyPr>
            <a:normAutofit/>
          </a:bodyPr>
          <a:lstStyle/>
          <a:p>
            <a:r>
              <a:rPr lang="nl-NL" sz="2800" dirty="0"/>
              <a:t>A design </a:t>
            </a:r>
            <a:r>
              <a:rPr lang="nl-NL" sz="2800" dirty="0" err="1"/>
              <a:t>for</a:t>
            </a:r>
            <a:r>
              <a:rPr lang="nl-NL" sz="2800" dirty="0"/>
              <a:t> </a:t>
            </a:r>
            <a:r>
              <a:rPr lang="nl-NL" sz="2800" dirty="0" err="1"/>
              <a:t>the</a:t>
            </a:r>
            <a:r>
              <a:rPr lang="nl-NL" sz="2800" dirty="0"/>
              <a:t> lobby.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15F2ED30-A307-441C-81EC-846572C12E93}"/>
              </a:ext>
            </a:extLst>
          </p:cNvPr>
          <p:cNvSpPr txBox="1"/>
          <p:nvPr/>
        </p:nvSpPr>
        <p:spPr>
          <a:xfrm>
            <a:off x="4582160" y="452905"/>
            <a:ext cx="7513163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 err="1">
                <a:solidFill>
                  <a:srgbClr val="0E4346"/>
                </a:solidFill>
              </a:rPr>
              <a:t>Welcome</a:t>
            </a:r>
            <a:r>
              <a:rPr lang="nl-NL" sz="3600" b="1" dirty="0">
                <a:solidFill>
                  <a:srgbClr val="0E4346"/>
                </a:solidFill>
              </a:rPr>
              <a:t> </a:t>
            </a:r>
            <a:r>
              <a:rPr lang="nl-NL" sz="3600" b="1" dirty="0" err="1">
                <a:solidFill>
                  <a:srgbClr val="0E4346"/>
                </a:solidFill>
              </a:rPr>
              <a:t>to</a:t>
            </a:r>
            <a:r>
              <a:rPr lang="nl-NL" sz="3600" b="1" dirty="0">
                <a:solidFill>
                  <a:srgbClr val="0E4346"/>
                </a:solidFill>
              </a:rPr>
              <a:t> </a:t>
            </a:r>
            <a:r>
              <a:rPr lang="nl-NL" sz="3600" b="1" dirty="0" err="1">
                <a:solidFill>
                  <a:srgbClr val="0E4346"/>
                </a:solidFill>
              </a:rPr>
              <a:t>the</a:t>
            </a:r>
            <a:r>
              <a:rPr lang="nl-NL" sz="3600" b="1" dirty="0">
                <a:solidFill>
                  <a:srgbClr val="0E4346"/>
                </a:solidFill>
              </a:rPr>
              <a:t> LLA </a:t>
            </a:r>
            <a:r>
              <a:rPr lang="nl-NL" sz="3600" b="1" dirty="0" err="1">
                <a:solidFill>
                  <a:srgbClr val="0E4346"/>
                </a:solidFill>
              </a:rPr>
              <a:t>Speaking</a:t>
            </a:r>
            <a:r>
              <a:rPr lang="nl-NL" sz="3600" b="1" dirty="0">
                <a:solidFill>
                  <a:srgbClr val="0E4346"/>
                </a:solidFill>
              </a:rPr>
              <a:t> Assessment </a:t>
            </a:r>
            <a:r>
              <a:rPr lang="nl-NL" sz="3200" dirty="0"/>
              <a:t>level A1, A2 or B1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3200" dirty="0"/>
          </a:p>
          <a:p>
            <a:r>
              <a:rPr lang="nl-NL" sz="3200" b="1" dirty="0"/>
              <a:t>Step 1: </a:t>
            </a:r>
            <a:r>
              <a:rPr lang="nl-NL" sz="3200" dirty="0" err="1"/>
              <a:t>Prepare</a:t>
            </a:r>
            <a:r>
              <a:rPr lang="nl-NL" sz="3200" dirty="0"/>
              <a:t> </a:t>
            </a:r>
            <a:r>
              <a:rPr lang="nl-NL" sz="3200" dirty="0" err="1"/>
              <a:t>with</a:t>
            </a:r>
            <a:r>
              <a:rPr lang="nl-NL" sz="3200" dirty="0"/>
              <a:t> a </a:t>
            </a:r>
            <a:r>
              <a:rPr lang="nl-NL" sz="3200" dirty="0" err="1"/>
              <a:t>classmate</a:t>
            </a:r>
            <a:r>
              <a:rPr lang="nl-NL" sz="3200" dirty="0"/>
              <a:t>.</a:t>
            </a:r>
          </a:p>
          <a:p>
            <a:r>
              <a:rPr lang="nl-NL" sz="3200" b="1" dirty="0"/>
              <a:t>Step 2: </a:t>
            </a:r>
            <a:r>
              <a:rPr lang="nl-NL" sz="3200" dirty="0" err="1"/>
              <a:t>create</a:t>
            </a:r>
            <a:r>
              <a:rPr lang="nl-NL" sz="3200" dirty="0"/>
              <a:t> a </a:t>
            </a:r>
            <a:r>
              <a:rPr lang="nl-NL" sz="3200" dirty="0" err="1"/>
              <a:t>rough</a:t>
            </a:r>
            <a:r>
              <a:rPr lang="nl-NL" sz="3200" dirty="0"/>
              <a:t> design.</a:t>
            </a:r>
          </a:p>
          <a:p>
            <a:r>
              <a:rPr lang="nl-NL" sz="3200" b="1" dirty="0"/>
              <a:t>Step 3: </a:t>
            </a:r>
            <a:r>
              <a:rPr lang="nl-NL" sz="3200" dirty="0" err="1"/>
              <a:t>together</a:t>
            </a:r>
            <a:r>
              <a:rPr lang="nl-NL" sz="3200" dirty="0"/>
              <a:t>, present </a:t>
            </a:r>
            <a:r>
              <a:rPr lang="nl-NL" sz="3200" dirty="0" err="1"/>
              <a:t>your</a:t>
            </a:r>
            <a:r>
              <a:rPr lang="nl-NL" sz="3200" dirty="0"/>
              <a:t> </a:t>
            </a:r>
            <a:r>
              <a:rPr lang="nl-NL" sz="3200" dirty="0" err="1"/>
              <a:t>idea</a:t>
            </a:r>
            <a:r>
              <a:rPr lang="nl-NL" sz="3200" dirty="0"/>
              <a:t> </a:t>
            </a:r>
            <a:r>
              <a:rPr lang="nl-NL" sz="3200" dirty="0" err="1"/>
              <a:t>to</a:t>
            </a:r>
            <a:r>
              <a:rPr lang="nl-NL" sz="3200" dirty="0"/>
              <a:t> </a:t>
            </a:r>
            <a:br>
              <a:rPr lang="nl-NL" sz="3200" dirty="0"/>
            </a:br>
            <a:r>
              <a:rPr lang="nl-NL" sz="3200" dirty="0" err="1"/>
              <a:t>your</a:t>
            </a:r>
            <a:r>
              <a:rPr lang="nl-NL" sz="3200" dirty="0"/>
              <a:t> teacher </a:t>
            </a:r>
            <a:r>
              <a:rPr lang="nl-NL" sz="3200" dirty="0" err="1"/>
              <a:t>during</a:t>
            </a:r>
            <a:r>
              <a:rPr lang="nl-NL" sz="3200" dirty="0"/>
              <a:t> class.</a:t>
            </a:r>
            <a:endParaRPr lang="nl-NL" sz="1600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A36900C8-7680-4F78-86C5-453D32B4F020}"/>
              </a:ext>
            </a:extLst>
          </p:cNvPr>
          <p:cNvSpPr txBox="1"/>
          <p:nvPr/>
        </p:nvSpPr>
        <p:spPr>
          <a:xfrm rot="21398347">
            <a:off x="701040" y="782320"/>
            <a:ext cx="2783840" cy="2032000"/>
          </a:xfrm>
          <a:prstGeom prst="rect">
            <a:avLst/>
          </a:prstGeom>
          <a:solidFill>
            <a:srgbClr val="5A9084"/>
          </a:solidFill>
          <a:ln w="508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80267E4E-5F1C-4627-A4A3-12C44BDC00B5}"/>
              </a:ext>
            </a:extLst>
          </p:cNvPr>
          <p:cNvSpPr txBox="1"/>
          <p:nvPr/>
        </p:nvSpPr>
        <p:spPr>
          <a:xfrm rot="21408815">
            <a:off x="802640" y="904240"/>
            <a:ext cx="25806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5400" dirty="0" err="1">
                <a:latin typeface="Freestyle Script" panose="030804020302050B0404" pitchFamily="66" charset="0"/>
              </a:rPr>
              <a:t>Finished</a:t>
            </a:r>
            <a:r>
              <a:rPr lang="nl-NL" sz="5400" dirty="0">
                <a:latin typeface="Freestyle Script" panose="030804020302050B0404" pitchFamily="66" charset="0"/>
              </a:rPr>
              <a:t> </a:t>
            </a:r>
            <a:r>
              <a:rPr lang="nl-NL" sz="5400" dirty="0" err="1">
                <a:latin typeface="Freestyle Script" panose="030804020302050B0404" pitchFamily="66" charset="0"/>
              </a:rPr>
              <a:t>with</a:t>
            </a:r>
            <a:r>
              <a:rPr lang="nl-NL" sz="5400" dirty="0">
                <a:latin typeface="Freestyle Script" panose="030804020302050B0404" pitchFamily="66" charset="0"/>
              </a:rPr>
              <a:t> Online LLA?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D0E0C2F7-ED42-4163-8980-617EBADC5ADA}"/>
              </a:ext>
            </a:extLst>
          </p:cNvPr>
          <p:cNvSpPr txBox="1"/>
          <p:nvPr/>
        </p:nvSpPr>
        <p:spPr>
          <a:xfrm>
            <a:off x="318991" y="2699387"/>
            <a:ext cx="3667250" cy="1015663"/>
          </a:xfrm>
          <a:prstGeom prst="rect">
            <a:avLst/>
          </a:prstGeom>
          <a:solidFill>
            <a:srgbClr val="26BCC4"/>
          </a:solidFill>
          <a:ln w="5080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NL" sz="2000" b="1" dirty="0">
                <a:solidFill>
                  <a:schemeClr val="tx1"/>
                </a:solidFill>
              </a:rPr>
              <a:t> </a:t>
            </a:r>
            <a:r>
              <a:rPr lang="nl-NL" sz="2000" b="1" dirty="0">
                <a:solidFill>
                  <a:srgbClr val="FF0000"/>
                </a:solidFill>
                <a:latin typeface="Bahnschrift Light" panose="020B0502040204020203" pitchFamily="34" charset="0"/>
              </a:rPr>
              <a:t>DEADLINE:</a:t>
            </a:r>
            <a:br>
              <a:rPr lang="nl-NL" sz="2000" b="1" dirty="0">
                <a:solidFill>
                  <a:schemeClr val="tx1"/>
                </a:solidFill>
                <a:latin typeface="Bahnschrift Light" panose="020B0502040204020203" pitchFamily="34" charset="0"/>
              </a:rPr>
            </a:br>
            <a:r>
              <a:rPr lang="nl-NL" sz="2000" b="1" dirty="0" err="1">
                <a:solidFill>
                  <a:schemeClr val="tx1"/>
                </a:solidFill>
                <a:latin typeface="Bahnschrift Light" panose="020B0502040204020203" pitchFamily="34" charset="0"/>
              </a:rPr>
              <a:t>two</a:t>
            </a:r>
            <a:r>
              <a:rPr lang="nl-NL" sz="2000" b="1" dirty="0">
                <a:solidFill>
                  <a:schemeClr val="tx1"/>
                </a:solidFill>
                <a:latin typeface="Bahnschrift Light" panose="020B0502040204020203" pitchFamily="34" charset="0"/>
              </a:rPr>
              <a:t> weeks </a:t>
            </a:r>
            <a:r>
              <a:rPr lang="nl-NL" sz="2000" b="1" dirty="0" err="1">
                <a:solidFill>
                  <a:schemeClr val="tx1"/>
                </a:solidFill>
                <a:latin typeface="Bahnschrift Light" panose="020B0502040204020203" pitchFamily="34" charset="0"/>
              </a:rPr>
              <a:t>after</a:t>
            </a:r>
            <a:r>
              <a:rPr lang="nl-NL" sz="2000" b="1" dirty="0">
                <a:solidFill>
                  <a:schemeClr val="tx1"/>
                </a:solidFill>
                <a:latin typeface="Bahnschrift Light" panose="020B0502040204020203" pitchFamily="34" charset="0"/>
              </a:rPr>
              <a:t> </a:t>
            </a:r>
            <a:br>
              <a:rPr lang="nl-NL" sz="2000" b="1" dirty="0">
                <a:solidFill>
                  <a:schemeClr val="tx1"/>
                </a:solidFill>
                <a:latin typeface="Bahnschrift Light" panose="020B0502040204020203" pitchFamily="34" charset="0"/>
              </a:rPr>
            </a:br>
            <a:r>
              <a:rPr lang="nl-NL" sz="2000" b="1" dirty="0" err="1">
                <a:solidFill>
                  <a:schemeClr val="tx1"/>
                </a:solidFill>
                <a:latin typeface="Bahnschrift Light" panose="020B0502040204020203" pitchFamily="34" charset="0"/>
              </a:rPr>
              <a:t>the</a:t>
            </a:r>
            <a:r>
              <a:rPr lang="nl-NL" sz="2000" b="1" dirty="0">
                <a:solidFill>
                  <a:schemeClr val="tx1"/>
                </a:solidFill>
                <a:latin typeface="Bahnschrift Light" panose="020B0502040204020203" pitchFamily="34" charset="0"/>
              </a:rPr>
              <a:t> </a:t>
            </a:r>
            <a:r>
              <a:rPr lang="nl-NL" sz="2000" b="1" dirty="0" err="1">
                <a:solidFill>
                  <a:schemeClr val="tx1"/>
                </a:solidFill>
                <a:latin typeface="Bahnschrift Light" panose="020B0502040204020203" pitchFamily="34" charset="0"/>
              </a:rPr>
              <a:t>Autumn</a:t>
            </a:r>
            <a:r>
              <a:rPr lang="nl-NL" sz="2000" b="1" dirty="0">
                <a:solidFill>
                  <a:schemeClr val="tx1"/>
                </a:solidFill>
                <a:latin typeface="Bahnschrift Light" panose="020B0502040204020203" pitchFamily="34" charset="0"/>
              </a:rPr>
              <a:t> </a:t>
            </a:r>
            <a:r>
              <a:rPr lang="nl-NL" sz="2000" b="1" dirty="0" err="1">
                <a:solidFill>
                  <a:schemeClr val="tx1"/>
                </a:solidFill>
                <a:latin typeface="Bahnschrift Light" panose="020B0502040204020203" pitchFamily="34" charset="0"/>
              </a:rPr>
              <a:t>holiday</a:t>
            </a:r>
            <a:endParaRPr lang="nl-NL" sz="2000" b="1" dirty="0">
              <a:solidFill>
                <a:schemeClr val="tx1"/>
              </a:solidFill>
              <a:latin typeface="Bahnschrift Light" panose="020B0502040204020203" pitchFamily="34" charset="0"/>
            </a:endParaRP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78E3376A-0864-408F-BA7A-8976C2D47D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85" y="4050105"/>
            <a:ext cx="2513256" cy="2513256"/>
          </a:xfrm>
          <a:prstGeom prst="rect">
            <a:avLst/>
          </a:prstGeom>
        </p:spPr>
      </p:pic>
      <p:sp>
        <p:nvSpPr>
          <p:cNvPr id="11" name="Tekstvak 10">
            <a:extLst>
              <a:ext uri="{FF2B5EF4-FFF2-40B4-BE49-F238E27FC236}">
                <a16:creationId xmlns:a16="http://schemas.microsoft.com/office/drawing/2014/main" id="{BC4FDF51-F06E-4B3D-A2CB-25EAD1CF30EE}"/>
              </a:ext>
            </a:extLst>
          </p:cNvPr>
          <p:cNvSpPr txBox="1"/>
          <p:nvPr/>
        </p:nvSpPr>
        <p:spPr>
          <a:xfrm>
            <a:off x="829385" y="4030942"/>
            <a:ext cx="2513256" cy="461665"/>
          </a:xfrm>
          <a:prstGeom prst="rect">
            <a:avLst/>
          </a:prstGeom>
          <a:solidFill>
            <a:srgbClr val="5A9084"/>
          </a:solidFill>
          <a:ln w="508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nl-NL" sz="2400" b="1" dirty="0"/>
              <a:t>PICK A PARTNER</a:t>
            </a:r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9CB3CEA4-FEE3-4AB3-9BA7-88A1E9F104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65409" y="76172"/>
            <a:ext cx="629914" cy="626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054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56"/>
    </mc:Choice>
    <mc:Fallback xmlns="">
      <p:transition spd="slow" advTm="40056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BB7133E6-C65E-42D6-84B4-B1776B42A9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5409" y="76172"/>
            <a:ext cx="629914" cy="626294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AA8DCA1-5DEE-448B-94C7-6497FF47D6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780263"/>
          </a:xfrm>
        </p:spPr>
        <p:txBody>
          <a:bodyPr/>
          <a:lstStyle/>
          <a:p>
            <a:r>
              <a:rPr lang="nl-NL" dirty="0"/>
              <a:t>THE CLIENTS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11742ED3-EA82-47D4-A253-B25213C8B9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5600" y="5740401"/>
            <a:ext cx="7874000" cy="650240"/>
          </a:xfrm>
        </p:spPr>
        <p:txBody>
          <a:bodyPr>
            <a:normAutofit/>
          </a:bodyPr>
          <a:lstStyle/>
          <a:p>
            <a:r>
              <a:rPr lang="nl-NL" sz="2800" dirty="0"/>
              <a:t>Cynthia </a:t>
            </a:r>
            <a:r>
              <a:rPr lang="nl-NL" sz="2800" dirty="0" err="1"/>
              <a:t>and</a:t>
            </a:r>
            <a:r>
              <a:rPr lang="nl-NL" sz="2800" dirty="0"/>
              <a:t> </a:t>
            </a:r>
            <a:r>
              <a:rPr lang="nl-NL" sz="2800" dirty="0" err="1"/>
              <a:t>Maryam</a:t>
            </a:r>
            <a:r>
              <a:rPr lang="nl-NL" sz="2800" dirty="0"/>
              <a:t>, </a:t>
            </a:r>
            <a:r>
              <a:rPr lang="nl-NL" sz="2800" dirty="0" err="1"/>
              <a:t>owners</a:t>
            </a:r>
            <a:r>
              <a:rPr lang="nl-NL" sz="2800" dirty="0"/>
              <a:t> of </a:t>
            </a:r>
            <a:r>
              <a:rPr lang="nl-NL" sz="2800" dirty="0">
                <a:solidFill>
                  <a:srgbClr val="26BCC4"/>
                </a:solidFill>
              </a:rPr>
              <a:t>‘</a:t>
            </a:r>
            <a:r>
              <a:rPr lang="nl-NL" sz="2800" dirty="0" err="1">
                <a:solidFill>
                  <a:srgbClr val="26BCC4"/>
                </a:solidFill>
              </a:rPr>
              <a:t>Dillywop</a:t>
            </a:r>
            <a:r>
              <a:rPr lang="nl-NL" sz="2800" dirty="0">
                <a:solidFill>
                  <a:srgbClr val="26BCC4"/>
                </a:solidFill>
              </a:rPr>
              <a:t> </a:t>
            </a:r>
            <a:r>
              <a:rPr lang="nl-NL" sz="2800" dirty="0" err="1">
                <a:solidFill>
                  <a:srgbClr val="26BCC4"/>
                </a:solidFill>
              </a:rPr>
              <a:t>Daycare</a:t>
            </a:r>
            <a:r>
              <a:rPr lang="nl-NL" sz="2800" dirty="0">
                <a:solidFill>
                  <a:srgbClr val="26BCC4"/>
                </a:solidFill>
              </a:rPr>
              <a:t>’.</a:t>
            </a:r>
          </a:p>
        </p:txBody>
      </p:sp>
      <p:pic>
        <p:nvPicPr>
          <p:cNvPr id="1026" name="Picture 2" descr="The Fight for Higher Wages for Childcare Workers">
            <a:extLst>
              <a:ext uri="{FF2B5EF4-FFF2-40B4-BE49-F238E27FC236}">
                <a16:creationId xmlns:a16="http://schemas.microsoft.com/office/drawing/2014/main" id="{F1F2BBEC-98A5-4891-B10A-C6A3C454B1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2584938"/>
            <a:ext cx="5100320" cy="2765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15F2ED30-A307-441C-81EC-846572C12E93}"/>
              </a:ext>
            </a:extLst>
          </p:cNvPr>
          <p:cNvSpPr txBox="1"/>
          <p:nvPr/>
        </p:nvSpPr>
        <p:spPr>
          <a:xfrm>
            <a:off x="5589570" y="1451577"/>
            <a:ext cx="660242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 dirty="0"/>
              <a:t>Design </a:t>
            </a:r>
            <a:r>
              <a:rPr lang="nl-NL" sz="2800" dirty="0" err="1"/>
              <a:t>for</a:t>
            </a:r>
            <a:r>
              <a:rPr lang="nl-NL" sz="2800" dirty="0"/>
              <a:t> </a:t>
            </a:r>
            <a:r>
              <a:rPr lang="nl-NL" sz="2800" dirty="0" err="1"/>
              <a:t>their</a:t>
            </a:r>
            <a:r>
              <a:rPr lang="nl-NL" sz="2800" dirty="0"/>
              <a:t> lobby/ </a:t>
            </a:r>
            <a:r>
              <a:rPr lang="nl-NL" sz="2800" dirty="0" err="1"/>
              <a:t>reception</a:t>
            </a:r>
            <a:r>
              <a:rPr lang="nl-NL" sz="2800" dirty="0"/>
              <a:t> room/   meeting room.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 dirty="0" err="1"/>
              <a:t>Multi-purpose</a:t>
            </a:r>
            <a:r>
              <a:rPr lang="nl-NL" sz="2800" dirty="0"/>
              <a:t>, </a:t>
            </a:r>
            <a:r>
              <a:rPr lang="nl-NL" sz="2800" dirty="0" err="1"/>
              <a:t>child-friendly</a:t>
            </a:r>
            <a:r>
              <a:rPr lang="nl-NL" sz="2800" dirty="0"/>
              <a:t>, </a:t>
            </a:r>
            <a:r>
              <a:rPr lang="nl-NL" sz="2800" dirty="0" err="1"/>
              <a:t>welcoming</a:t>
            </a:r>
            <a:r>
              <a:rPr lang="nl-NL" sz="28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 dirty="0"/>
              <a:t>3 m high </a:t>
            </a:r>
            <a:r>
              <a:rPr lang="nl-NL" sz="2800" dirty="0" err="1"/>
              <a:t>ceilings</a:t>
            </a:r>
            <a:r>
              <a:rPr lang="nl-NL" sz="2800" dirty="0"/>
              <a:t> </a:t>
            </a:r>
            <a:r>
              <a:rPr lang="nl-NL" sz="2800" dirty="0" err="1"/>
              <a:t>and</a:t>
            </a:r>
            <a:r>
              <a:rPr lang="nl-NL" sz="2800" dirty="0"/>
              <a:t> large </a:t>
            </a:r>
            <a:r>
              <a:rPr lang="nl-NL" sz="2800" dirty="0" err="1"/>
              <a:t>windows</a:t>
            </a:r>
            <a:r>
              <a:rPr lang="nl-NL" sz="28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 dirty="0"/>
              <a:t>Budget: 6000 </a:t>
            </a:r>
            <a:r>
              <a:rPr lang="nl-NL" sz="2800" dirty="0" err="1"/>
              <a:t>euros</a:t>
            </a:r>
            <a:r>
              <a:rPr lang="nl-NL" sz="2400" dirty="0"/>
              <a:t>.</a:t>
            </a:r>
          </a:p>
          <a:p>
            <a:endParaRPr lang="nl-NL" sz="2400" dirty="0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2BB88176-FBD0-4935-AE68-A7EB4FEBFD32}"/>
              </a:ext>
            </a:extLst>
          </p:cNvPr>
          <p:cNvSpPr txBox="1"/>
          <p:nvPr/>
        </p:nvSpPr>
        <p:spPr>
          <a:xfrm>
            <a:off x="262445" y="790203"/>
            <a:ext cx="11643360" cy="954107"/>
          </a:xfrm>
          <a:prstGeom prst="rect">
            <a:avLst/>
          </a:prstGeom>
          <a:solidFill>
            <a:srgbClr val="26BCC4"/>
          </a:solidFill>
          <a:ln w="508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nl-NL" sz="2800" i="1" dirty="0"/>
              <a:t>“We </a:t>
            </a:r>
            <a:r>
              <a:rPr lang="nl-NL" sz="2800" i="1" dirty="0" err="1"/>
              <a:t>would</a:t>
            </a:r>
            <a:r>
              <a:rPr lang="nl-NL" sz="2800" i="1" dirty="0"/>
              <a:t> love a warm </a:t>
            </a:r>
            <a:r>
              <a:rPr lang="nl-NL" sz="2800" i="1" dirty="0" err="1"/>
              <a:t>and</a:t>
            </a:r>
            <a:r>
              <a:rPr lang="nl-NL" sz="2800" i="1" dirty="0"/>
              <a:t> </a:t>
            </a:r>
            <a:r>
              <a:rPr lang="nl-NL" sz="2800" i="1" dirty="0" err="1"/>
              <a:t>welcoming</a:t>
            </a:r>
            <a:r>
              <a:rPr lang="nl-NL" sz="2800" i="1" dirty="0"/>
              <a:t> lobby, </a:t>
            </a:r>
            <a:r>
              <a:rPr lang="nl-NL" sz="2800" i="1" dirty="0" err="1"/>
              <a:t>using</a:t>
            </a:r>
            <a:r>
              <a:rPr lang="nl-NL" sz="2800" i="1" dirty="0"/>
              <a:t> </a:t>
            </a:r>
            <a:r>
              <a:rPr lang="nl-NL" sz="2800" i="1" dirty="0" err="1"/>
              <a:t>all</a:t>
            </a:r>
            <a:r>
              <a:rPr lang="nl-NL" sz="2800" i="1" dirty="0"/>
              <a:t> </a:t>
            </a:r>
            <a:r>
              <a:rPr lang="nl-NL" sz="2800" i="1" dirty="0" err="1"/>
              <a:t>the</a:t>
            </a:r>
            <a:r>
              <a:rPr lang="nl-NL" sz="2800" i="1" dirty="0"/>
              <a:t> </a:t>
            </a:r>
            <a:r>
              <a:rPr lang="nl-NL" sz="2800" i="1" dirty="0" err="1"/>
              <a:t>sunlight</a:t>
            </a:r>
            <a:r>
              <a:rPr lang="nl-NL" sz="2800" i="1" dirty="0"/>
              <a:t> </a:t>
            </a:r>
            <a:r>
              <a:rPr lang="nl-NL" sz="2800" i="1" dirty="0" err="1"/>
              <a:t>it</a:t>
            </a:r>
            <a:r>
              <a:rPr lang="nl-NL" sz="2800" i="1" dirty="0"/>
              <a:t> </a:t>
            </a:r>
            <a:r>
              <a:rPr lang="nl-NL" sz="2800" i="1" dirty="0" err="1"/>
              <a:t>gets</a:t>
            </a:r>
            <a:r>
              <a:rPr lang="nl-NL" sz="2800" i="1" dirty="0"/>
              <a:t>. At </a:t>
            </a:r>
            <a:r>
              <a:rPr lang="nl-NL" sz="2800" i="1" dirty="0" err="1"/>
              <a:t>the</a:t>
            </a:r>
            <a:r>
              <a:rPr lang="nl-NL" sz="2800" i="1" dirty="0"/>
              <a:t> end of </a:t>
            </a:r>
            <a:r>
              <a:rPr lang="nl-NL" sz="2800" i="1" dirty="0" err="1"/>
              <a:t>the</a:t>
            </a:r>
            <a:r>
              <a:rPr lang="nl-NL" sz="2800" i="1" dirty="0"/>
              <a:t> </a:t>
            </a:r>
            <a:r>
              <a:rPr lang="nl-NL" sz="2800" i="1" dirty="0" err="1"/>
              <a:t>work</a:t>
            </a:r>
            <a:r>
              <a:rPr lang="nl-NL" sz="2800" i="1" dirty="0"/>
              <a:t> </a:t>
            </a:r>
            <a:r>
              <a:rPr lang="nl-NL" sz="2800" i="1" dirty="0" err="1"/>
              <a:t>day</a:t>
            </a:r>
            <a:r>
              <a:rPr lang="nl-NL" sz="2800" i="1" dirty="0"/>
              <a:t>, </a:t>
            </a:r>
            <a:r>
              <a:rPr lang="nl-NL" sz="2800" i="1" dirty="0" err="1"/>
              <a:t>it</a:t>
            </a:r>
            <a:r>
              <a:rPr lang="nl-NL" sz="2800" i="1" dirty="0"/>
              <a:t> </a:t>
            </a:r>
            <a:r>
              <a:rPr lang="nl-NL" sz="2800" i="1" dirty="0" err="1"/>
              <a:t>could</a:t>
            </a:r>
            <a:r>
              <a:rPr lang="nl-NL" sz="2800" i="1" dirty="0"/>
              <a:t> </a:t>
            </a:r>
            <a:r>
              <a:rPr lang="nl-NL" sz="2800" i="1" dirty="0" err="1"/>
              <a:t>be</a:t>
            </a:r>
            <a:r>
              <a:rPr lang="nl-NL" sz="2800" i="1" dirty="0"/>
              <a:t> a </a:t>
            </a:r>
            <a:r>
              <a:rPr lang="nl-NL" sz="2800" i="1" dirty="0" err="1"/>
              <a:t>great</a:t>
            </a:r>
            <a:r>
              <a:rPr lang="nl-NL" sz="2800" i="1" dirty="0"/>
              <a:t> </a:t>
            </a:r>
            <a:r>
              <a:rPr lang="nl-NL" sz="2800" i="1" dirty="0" err="1"/>
              <a:t>place</a:t>
            </a:r>
            <a:r>
              <a:rPr lang="nl-NL" sz="2800" i="1" dirty="0"/>
              <a:t> </a:t>
            </a:r>
            <a:r>
              <a:rPr lang="nl-NL" sz="2800" i="1" dirty="0" err="1"/>
              <a:t>for</a:t>
            </a:r>
            <a:r>
              <a:rPr lang="nl-NL" sz="2800" i="1" dirty="0"/>
              <a:t> </a:t>
            </a:r>
            <a:r>
              <a:rPr lang="nl-NL" sz="2800" i="1" dirty="0" err="1"/>
              <a:t>our</a:t>
            </a:r>
            <a:r>
              <a:rPr lang="nl-NL" sz="2800" i="1" dirty="0"/>
              <a:t> </a:t>
            </a:r>
            <a:r>
              <a:rPr lang="nl-NL" sz="2800" i="1" dirty="0" err="1"/>
              <a:t>staff</a:t>
            </a:r>
            <a:r>
              <a:rPr lang="nl-NL" sz="2800" i="1" dirty="0"/>
              <a:t> </a:t>
            </a:r>
            <a:r>
              <a:rPr lang="nl-NL" sz="2800" i="1" dirty="0" err="1"/>
              <a:t>to</a:t>
            </a:r>
            <a:r>
              <a:rPr lang="nl-NL" sz="2800" i="1" dirty="0"/>
              <a:t> meet up </a:t>
            </a:r>
            <a:r>
              <a:rPr lang="nl-NL" sz="2800" i="1" dirty="0" err="1"/>
              <a:t>and</a:t>
            </a:r>
            <a:r>
              <a:rPr lang="nl-NL" sz="2800" i="1" dirty="0"/>
              <a:t> relax.”</a:t>
            </a: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1646533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841"/>
    </mc:Choice>
    <mc:Fallback xmlns="">
      <p:transition spd="slow" advTm="4484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A8DCA1-5DEE-448B-94C7-6497FF47D6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780263"/>
          </a:xfrm>
        </p:spPr>
        <p:txBody>
          <a:bodyPr/>
          <a:lstStyle/>
          <a:p>
            <a:r>
              <a:rPr lang="nl-NL" dirty="0"/>
              <a:t>DAYCARE CENTER 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11742ED3-EA82-47D4-A253-B25213C8B9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29200" y="5740401"/>
            <a:ext cx="3200400" cy="650240"/>
          </a:xfrm>
        </p:spPr>
        <p:txBody>
          <a:bodyPr>
            <a:normAutofit/>
          </a:bodyPr>
          <a:lstStyle/>
          <a:p>
            <a:r>
              <a:rPr lang="nl-NL" sz="2400" dirty="0"/>
              <a:t>‘The Lobby’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15F2ED30-A307-441C-81EC-846572C12E93}"/>
              </a:ext>
            </a:extLst>
          </p:cNvPr>
          <p:cNvSpPr txBox="1"/>
          <p:nvPr/>
        </p:nvSpPr>
        <p:spPr>
          <a:xfrm>
            <a:off x="7325360" y="87289"/>
            <a:ext cx="476996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nl-NL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Space </a:t>
            </a:r>
            <a:r>
              <a:rPr lang="nl-NL" sz="2400" dirty="0" err="1"/>
              <a:t>to</a:t>
            </a:r>
            <a:r>
              <a:rPr lang="nl-NL" sz="2400" dirty="0"/>
              <a:t> </a:t>
            </a:r>
            <a:r>
              <a:rPr lang="nl-NL" sz="2400" dirty="0" err="1"/>
              <a:t>receive</a:t>
            </a:r>
            <a:r>
              <a:rPr lang="nl-NL" sz="2400" dirty="0"/>
              <a:t> new </a:t>
            </a:r>
            <a:r>
              <a:rPr lang="nl-NL" sz="2400" dirty="0" err="1"/>
              <a:t>parents</a:t>
            </a:r>
            <a:r>
              <a:rPr lang="nl-NL" sz="2400" dirty="0"/>
              <a:t> </a:t>
            </a:r>
            <a:br>
              <a:rPr lang="nl-NL" sz="2400" dirty="0"/>
            </a:br>
            <a:r>
              <a:rPr lang="nl-NL" sz="2400" dirty="0" err="1"/>
              <a:t>and</a:t>
            </a:r>
            <a:r>
              <a:rPr lang="nl-NL" sz="2400" dirty="0"/>
              <a:t> </a:t>
            </a:r>
            <a:r>
              <a:rPr lang="nl-NL" sz="2400" dirty="0" err="1"/>
              <a:t>their</a:t>
            </a:r>
            <a:r>
              <a:rPr lang="nl-NL" sz="2400" dirty="0"/>
              <a:t> </a:t>
            </a:r>
            <a:r>
              <a:rPr lang="nl-NL" sz="2400" dirty="0" err="1"/>
              <a:t>child</a:t>
            </a:r>
            <a:r>
              <a:rPr lang="nl-NL" sz="2400" dirty="0"/>
              <a:t>(ren).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Room </a:t>
            </a:r>
            <a:r>
              <a:rPr lang="nl-NL" sz="2400" dirty="0" err="1"/>
              <a:t>for</a:t>
            </a:r>
            <a:r>
              <a:rPr lang="nl-NL" sz="2400" dirty="0"/>
              <a:t> 6 </a:t>
            </a:r>
            <a:r>
              <a:rPr lang="nl-NL" sz="2400" dirty="0" err="1"/>
              <a:t>people</a:t>
            </a:r>
            <a:r>
              <a:rPr lang="nl-NL" sz="2400" dirty="0"/>
              <a:t> </a:t>
            </a:r>
            <a:r>
              <a:rPr lang="nl-NL" sz="2400" dirty="0" err="1"/>
              <a:t>to</a:t>
            </a:r>
            <a:r>
              <a:rPr lang="nl-NL" sz="2400" dirty="0"/>
              <a:t> have a </a:t>
            </a:r>
            <a:r>
              <a:rPr lang="nl-NL" sz="2400" b="1" dirty="0"/>
              <a:t>meeting</a:t>
            </a:r>
            <a:r>
              <a:rPr lang="nl-NL" sz="2400" dirty="0"/>
              <a:t>.</a:t>
            </a:r>
            <a:br>
              <a:rPr lang="nl-NL" sz="2400" dirty="0"/>
            </a:br>
            <a:endParaRPr lang="nl-NL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Room </a:t>
            </a:r>
            <a:r>
              <a:rPr lang="nl-NL" sz="2400" dirty="0" err="1"/>
              <a:t>for</a:t>
            </a:r>
            <a:r>
              <a:rPr lang="nl-NL" sz="2400" dirty="0"/>
              <a:t> </a:t>
            </a:r>
            <a:r>
              <a:rPr lang="nl-NL" sz="2400" dirty="0" err="1"/>
              <a:t>children</a:t>
            </a:r>
            <a:r>
              <a:rPr lang="nl-NL" sz="2400" dirty="0"/>
              <a:t> </a:t>
            </a:r>
            <a:r>
              <a:rPr lang="nl-NL" sz="2400" dirty="0" err="1"/>
              <a:t>to</a:t>
            </a:r>
            <a:r>
              <a:rPr lang="nl-NL" sz="2400" dirty="0"/>
              <a:t> </a:t>
            </a:r>
            <a:r>
              <a:rPr lang="nl-NL" sz="2400" b="1" dirty="0" err="1"/>
              <a:t>play</a:t>
            </a:r>
            <a:r>
              <a:rPr lang="nl-NL" sz="2400" dirty="0"/>
              <a:t> </a:t>
            </a:r>
            <a:r>
              <a:rPr lang="nl-NL" sz="2400" dirty="0" err="1"/>
              <a:t>and</a:t>
            </a:r>
            <a:r>
              <a:rPr lang="nl-NL" sz="2400" dirty="0"/>
              <a:t> </a:t>
            </a:r>
            <a:r>
              <a:rPr lang="nl-NL" sz="2400" b="1" dirty="0" err="1"/>
              <a:t>explore</a:t>
            </a:r>
            <a:r>
              <a:rPr lang="nl-NL" sz="2400" dirty="0"/>
              <a:t>.</a:t>
            </a:r>
          </a:p>
          <a:p>
            <a:endParaRPr lang="nl-NL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A </a:t>
            </a:r>
            <a:r>
              <a:rPr lang="nl-NL" sz="2400" b="1" dirty="0" err="1"/>
              <a:t>seating</a:t>
            </a:r>
            <a:r>
              <a:rPr lang="nl-NL" sz="2400" b="1" dirty="0"/>
              <a:t> area </a:t>
            </a:r>
            <a:r>
              <a:rPr lang="nl-NL" sz="2400" dirty="0" err="1"/>
              <a:t>to</a:t>
            </a:r>
            <a:r>
              <a:rPr lang="nl-NL" sz="2400" dirty="0"/>
              <a:t> relax.</a:t>
            </a:r>
          </a:p>
          <a:p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</p:txBody>
      </p:sp>
      <p:pic>
        <p:nvPicPr>
          <p:cNvPr id="10" name="DAYCARE CENTER lobby rendering">
            <a:hlinkClick r:id="" action="ppaction://media"/>
            <a:extLst>
              <a:ext uri="{FF2B5EF4-FFF2-40B4-BE49-F238E27FC236}">
                <a16:creationId xmlns:a16="http://schemas.microsoft.com/office/drawing/2014/main" id="{995EBA55-7E62-4527-AD0F-855407A2286A}"/>
              </a:ext>
            </a:extLst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4790" y="264233"/>
            <a:ext cx="6947457" cy="4013127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C53568DB-D3CA-4EBF-B98B-38CE357553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65409" y="76172"/>
            <a:ext cx="629914" cy="62629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58179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893"/>
    </mc:Choice>
    <mc:Fallback xmlns="">
      <p:transition spd="slow" advTm="328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00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  <p:extLst>
    <p:ext uri="{E180D4A7-C9FB-4DFB-919C-405C955672EB}">
      <p14:showEvtLst xmlns:p14="http://schemas.microsoft.com/office/powerpoint/2010/main">
        <p14:playEvt time="4085" objId="10"/>
        <p14:stopEvt time="32893" objId="10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A8DCA1-5DEE-448B-94C7-6497FF47D6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780263"/>
          </a:xfrm>
        </p:spPr>
        <p:txBody>
          <a:bodyPr/>
          <a:lstStyle/>
          <a:p>
            <a:r>
              <a:rPr lang="nl-NL" dirty="0"/>
              <a:t>Important </a:t>
            </a:r>
            <a:r>
              <a:rPr lang="nl-NL" dirty="0" err="1"/>
              <a:t>questions</a:t>
            </a:r>
            <a:r>
              <a:rPr lang="nl-NL" dirty="0"/>
              <a:t> 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11742ED3-EA82-47D4-A253-B25213C8B9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82160" y="5913121"/>
            <a:ext cx="3647440" cy="650240"/>
          </a:xfrm>
        </p:spPr>
        <p:txBody>
          <a:bodyPr>
            <a:normAutofit/>
          </a:bodyPr>
          <a:lstStyle/>
          <a:p>
            <a:r>
              <a:rPr lang="nl-NL" sz="2800" dirty="0"/>
              <a:t>A design </a:t>
            </a:r>
            <a:r>
              <a:rPr lang="nl-NL" sz="2800" dirty="0" err="1"/>
              <a:t>for</a:t>
            </a:r>
            <a:r>
              <a:rPr lang="nl-NL" sz="2800" dirty="0"/>
              <a:t> </a:t>
            </a:r>
            <a:r>
              <a:rPr lang="nl-NL" sz="2800" dirty="0" err="1"/>
              <a:t>the</a:t>
            </a:r>
            <a:r>
              <a:rPr lang="nl-NL" sz="2800" dirty="0"/>
              <a:t> lobby.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15F2ED30-A307-441C-81EC-846572C12E93}"/>
              </a:ext>
            </a:extLst>
          </p:cNvPr>
          <p:cNvSpPr txBox="1"/>
          <p:nvPr/>
        </p:nvSpPr>
        <p:spPr>
          <a:xfrm>
            <a:off x="4886960" y="184784"/>
            <a:ext cx="703794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nl-NL" sz="3600" b="1" dirty="0">
                <a:solidFill>
                  <a:srgbClr val="0E4346"/>
                </a:solidFill>
              </a:rPr>
            </a:br>
            <a:r>
              <a:rPr lang="nl-NL" sz="3600" b="1" dirty="0" err="1">
                <a:solidFill>
                  <a:srgbClr val="0E4346"/>
                </a:solidFill>
              </a:rPr>
              <a:t>Who</a:t>
            </a:r>
            <a:r>
              <a:rPr lang="nl-NL" sz="3600" b="1" dirty="0">
                <a:solidFill>
                  <a:srgbClr val="0E4346"/>
                </a:solidFill>
              </a:rPr>
              <a:t> are </a:t>
            </a:r>
            <a:r>
              <a:rPr lang="nl-NL" sz="3600" b="1" dirty="0" err="1">
                <a:solidFill>
                  <a:srgbClr val="0E4346"/>
                </a:solidFill>
              </a:rPr>
              <a:t>the</a:t>
            </a:r>
            <a:r>
              <a:rPr lang="nl-NL" sz="3600" b="1" dirty="0">
                <a:solidFill>
                  <a:srgbClr val="0E4346"/>
                </a:solidFill>
              </a:rPr>
              <a:t> </a:t>
            </a:r>
            <a:r>
              <a:rPr lang="nl-NL" sz="3600" b="1" dirty="0" err="1">
                <a:solidFill>
                  <a:srgbClr val="0E4346"/>
                </a:solidFill>
              </a:rPr>
              <a:t>clients</a:t>
            </a:r>
            <a:r>
              <a:rPr lang="nl-NL" sz="3600" b="1" dirty="0">
                <a:solidFill>
                  <a:srgbClr val="0E4346"/>
                </a:solidFill>
              </a:rPr>
              <a:t>?</a:t>
            </a:r>
          </a:p>
          <a:p>
            <a:endParaRPr lang="nl-NL" sz="3600" b="1" dirty="0">
              <a:solidFill>
                <a:srgbClr val="0E4346"/>
              </a:solidFill>
            </a:endParaRPr>
          </a:p>
          <a:p>
            <a:r>
              <a:rPr lang="nl-NL" sz="3600" b="1" dirty="0" err="1">
                <a:solidFill>
                  <a:srgbClr val="0E4346"/>
                </a:solidFill>
              </a:rPr>
              <a:t>What</a:t>
            </a:r>
            <a:r>
              <a:rPr lang="nl-NL" sz="3600" b="1" dirty="0">
                <a:solidFill>
                  <a:srgbClr val="0E4346"/>
                </a:solidFill>
              </a:rPr>
              <a:t> are </a:t>
            </a:r>
            <a:r>
              <a:rPr lang="nl-NL" sz="3600" b="1" dirty="0" err="1">
                <a:solidFill>
                  <a:srgbClr val="0E4346"/>
                </a:solidFill>
              </a:rPr>
              <a:t>the</a:t>
            </a:r>
            <a:r>
              <a:rPr lang="nl-NL" sz="3600" b="1" dirty="0">
                <a:solidFill>
                  <a:srgbClr val="0E4346"/>
                </a:solidFill>
              </a:rPr>
              <a:t> </a:t>
            </a:r>
            <a:r>
              <a:rPr lang="nl-NL" sz="3600" b="1" dirty="0" err="1">
                <a:solidFill>
                  <a:srgbClr val="0E4346"/>
                </a:solidFill>
              </a:rPr>
              <a:t>needs</a:t>
            </a:r>
            <a:r>
              <a:rPr lang="nl-NL" sz="3600" b="1" dirty="0">
                <a:solidFill>
                  <a:srgbClr val="0E4346"/>
                </a:solidFill>
              </a:rPr>
              <a:t>/ </a:t>
            </a:r>
            <a:r>
              <a:rPr lang="nl-NL" sz="3600" b="1" dirty="0" err="1">
                <a:solidFill>
                  <a:srgbClr val="0E4346"/>
                </a:solidFill>
              </a:rPr>
              <a:t>requirements</a:t>
            </a:r>
            <a:r>
              <a:rPr lang="nl-NL" sz="3600" b="1" dirty="0">
                <a:solidFill>
                  <a:srgbClr val="0E4346"/>
                </a:solidFill>
              </a:rPr>
              <a:t>?</a:t>
            </a:r>
            <a:br>
              <a:rPr lang="nl-NL" sz="3600" b="1" dirty="0">
                <a:solidFill>
                  <a:srgbClr val="0E4346"/>
                </a:solidFill>
              </a:rPr>
            </a:br>
            <a:br>
              <a:rPr lang="nl-NL" sz="3600" b="1" dirty="0">
                <a:solidFill>
                  <a:srgbClr val="0E4346"/>
                </a:solidFill>
              </a:rPr>
            </a:br>
            <a:r>
              <a:rPr lang="nl-NL" sz="3600" b="1" dirty="0" err="1">
                <a:solidFill>
                  <a:srgbClr val="0E4346"/>
                </a:solidFill>
              </a:rPr>
              <a:t>What</a:t>
            </a:r>
            <a:r>
              <a:rPr lang="nl-NL" sz="3600" b="1" dirty="0">
                <a:solidFill>
                  <a:srgbClr val="0E4346"/>
                </a:solidFill>
              </a:rPr>
              <a:t> </a:t>
            </a:r>
            <a:r>
              <a:rPr lang="nl-NL" sz="3600" b="1" dirty="0" err="1">
                <a:solidFill>
                  <a:srgbClr val="0E4346"/>
                </a:solidFill>
              </a:rPr>
              <a:t>should</a:t>
            </a:r>
            <a:r>
              <a:rPr lang="nl-NL" sz="3600" b="1" dirty="0">
                <a:solidFill>
                  <a:srgbClr val="0E4346"/>
                </a:solidFill>
              </a:rPr>
              <a:t> we focus on?</a:t>
            </a:r>
            <a:endParaRPr lang="nl-NL" sz="1600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A36900C8-7680-4F78-86C5-453D32B4F020}"/>
              </a:ext>
            </a:extLst>
          </p:cNvPr>
          <p:cNvSpPr txBox="1"/>
          <p:nvPr/>
        </p:nvSpPr>
        <p:spPr>
          <a:xfrm>
            <a:off x="801334" y="1769836"/>
            <a:ext cx="2783840" cy="2554545"/>
          </a:xfrm>
          <a:prstGeom prst="rect">
            <a:avLst/>
          </a:prstGeom>
          <a:solidFill>
            <a:srgbClr val="5A9084"/>
          </a:solidFill>
          <a:ln w="508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nl-NL" sz="3200" dirty="0" err="1"/>
              <a:t>Don’t</a:t>
            </a:r>
            <a:r>
              <a:rPr lang="nl-NL" sz="3200" dirty="0"/>
              <a:t> get lost in </a:t>
            </a:r>
            <a:r>
              <a:rPr lang="nl-NL" sz="3200" dirty="0" err="1"/>
              <a:t>the</a:t>
            </a:r>
            <a:r>
              <a:rPr lang="nl-NL" sz="3200" dirty="0"/>
              <a:t> details. </a:t>
            </a:r>
            <a:br>
              <a:rPr lang="nl-NL" sz="3200" dirty="0"/>
            </a:br>
            <a:r>
              <a:rPr lang="nl-NL" sz="3200" dirty="0"/>
              <a:t>A </a:t>
            </a:r>
            <a:r>
              <a:rPr lang="nl-NL" sz="3200" b="1" dirty="0" err="1"/>
              <a:t>rough</a:t>
            </a:r>
            <a:r>
              <a:rPr lang="nl-NL" sz="3200" b="1" dirty="0"/>
              <a:t> sketch </a:t>
            </a:r>
            <a:r>
              <a:rPr lang="nl-NL" sz="3200" dirty="0"/>
              <a:t>or </a:t>
            </a:r>
            <a:r>
              <a:rPr lang="nl-NL" sz="3200" b="1" dirty="0" err="1"/>
              <a:t>mood</a:t>
            </a:r>
            <a:r>
              <a:rPr lang="nl-NL" sz="3200" b="1" dirty="0"/>
              <a:t> board </a:t>
            </a:r>
            <a:r>
              <a:rPr lang="nl-NL" sz="3200" dirty="0"/>
              <a:t>is perfect!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22F4B2BA-5253-41C6-BDBE-3E4D861C51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94" y="1690431"/>
            <a:ext cx="4239616" cy="2713354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1F91F914-9EEA-4DD6-B325-A809D6F3AE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65409" y="76172"/>
            <a:ext cx="629914" cy="62629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75226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124"/>
    </mc:Choice>
    <mc:Fallback xmlns="">
      <p:transition spd="slow" advTm="641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Office Floor Plan | RoomSketcher">
            <a:extLst>
              <a:ext uri="{FF2B5EF4-FFF2-40B4-BE49-F238E27FC236}">
                <a16:creationId xmlns:a16="http://schemas.microsoft.com/office/drawing/2014/main" id="{5FFE80B3-40DB-420E-8C38-C9B1D710FA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7699" y="184785"/>
            <a:ext cx="3771900" cy="2828925"/>
          </a:xfrm>
          <a:prstGeom prst="rect">
            <a:avLst/>
          </a:prstGeom>
          <a:noFill/>
          <a:effectLst>
            <a:softEdge rad="203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Discovery PitStop Day Care Arrives in Brooklyn">
            <a:extLst>
              <a:ext uri="{FF2B5EF4-FFF2-40B4-BE49-F238E27FC236}">
                <a16:creationId xmlns:a16="http://schemas.microsoft.com/office/drawing/2014/main" id="{2D1E6495-5B80-4F48-BC5C-D0FE15D437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141" y="70882"/>
            <a:ext cx="3991648" cy="2661920"/>
          </a:xfrm>
          <a:prstGeom prst="rect">
            <a:avLst/>
          </a:prstGeom>
          <a:noFill/>
          <a:effectLst>
            <a:softEdge rad="1778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iscovery PitStop Day Care Arrives in Brooklyn">
            <a:extLst>
              <a:ext uri="{FF2B5EF4-FFF2-40B4-BE49-F238E27FC236}">
                <a16:creationId xmlns:a16="http://schemas.microsoft.com/office/drawing/2014/main" id="{12E03F69-866D-471D-B18C-26AAD37B21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3744">
            <a:off x="4006863" y="38583"/>
            <a:ext cx="2044674" cy="3054285"/>
          </a:xfrm>
          <a:prstGeom prst="rect">
            <a:avLst/>
          </a:prstGeom>
          <a:noFill/>
          <a:effectLst>
            <a:softEdge rad="190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AA8DCA1-5DEE-448B-94C7-6497FF47D6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780263"/>
          </a:xfrm>
        </p:spPr>
        <p:txBody>
          <a:bodyPr/>
          <a:lstStyle/>
          <a:p>
            <a:r>
              <a:rPr lang="nl-NL" dirty="0" err="1"/>
              <a:t>What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bring</a:t>
            </a:r>
            <a:r>
              <a:rPr lang="nl-NL" dirty="0"/>
              <a:t> 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11742ED3-EA82-47D4-A253-B25213C8B9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29200" y="5740401"/>
            <a:ext cx="3200400" cy="650240"/>
          </a:xfrm>
        </p:spPr>
        <p:txBody>
          <a:bodyPr>
            <a:normAutofit fontScale="92500" lnSpcReduction="20000"/>
          </a:bodyPr>
          <a:lstStyle/>
          <a:p>
            <a:r>
              <a:rPr lang="nl-NL" sz="2400" b="1" dirty="0"/>
              <a:t>Show</a:t>
            </a:r>
            <a:r>
              <a:rPr lang="nl-NL" sz="2400" dirty="0"/>
              <a:t> </a:t>
            </a:r>
            <a:r>
              <a:rPr lang="nl-NL" sz="2400" dirty="0" err="1"/>
              <a:t>what</a:t>
            </a:r>
            <a:r>
              <a:rPr lang="nl-NL" sz="2400" dirty="0"/>
              <a:t> </a:t>
            </a:r>
            <a:r>
              <a:rPr lang="nl-NL" sz="2400" dirty="0" err="1"/>
              <a:t>you</a:t>
            </a:r>
            <a:r>
              <a:rPr lang="nl-NL" sz="2400" dirty="0"/>
              <a:t> are </a:t>
            </a:r>
            <a:r>
              <a:rPr lang="nl-NL" sz="2400" dirty="0" err="1"/>
              <a:t>talking</a:t>
            </a:r>
            <a:r>
              <a:rPr lang="nl-NL" sz="2400" dirty="0"/>
              <a:t> </a:t>
            </a:r>
            <a:r>
              <a:rPr lang="nl-NL" sz="2400" dirty="0" err="1"/>
              <a:t>about</a:t>
            </a:r>
            <a:r>
              <a:rPr lang="nl-NL" sz="2400" dirty="0"/>
              <a:t>.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15F2ED30-A307-441C-81EC-846572C12E93}"/>
              </a:ext>
            </a:extLst>
          </p:cNvPr>
          <p:cNvSpPr txBox="1"/>
          <p:nvPr/>
        </p:nvSpPr>
        <p:spPr>
          <a:xfrm>
            <a:off x="7762240" y="184785"/>
            <a:ext cx="42773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0D6A8372-7207-4AEF-BD34-A3264AC82B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420473">
            <a:off x="362402" y="2210031"/>
            <a:ext cx="4438878" cy="4464279"/>
          </a:xfrm>
          <a:prstGeom prst="rect">
            <a:avLst/>
          </a:prstGeom>
          <a:effectLst>
            <a:softEdge rad="203200"/>
          </a:effectLst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644C6361-0150-4F1A-99AF-E142F3D26C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352226">
            <a:off x="5702878" y="175236"/>
            <a:ext cx="2892464" cy="4296338"/>
          </a:xfrm>
          <a:prstGeom prst="rect">
            <a:avLst/>
          </a:prstGeom>
          <a:effectLst>
            <a:softEdge rad="101600"/>
          </a:effectLst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B57BED2B-3BC9-4023-8169-59E3CF8F18D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30322">
            <a:off x="8205439" y="2343216"/>
            <a:ext cx="2749691" cy="2044805"/>
          </a:xfrm>
          <a:prstGeom prst="rect">
            <a:avLst/>
          </a:prstGeom>
          <a:effectLst>
            <a:softEdge rad="101600"/>
          </a:effectLst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5097B498-B974-4AC3-B559-9A1B85331D2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465409" y="76172"/>
            <a:ext cx="629914" cy="626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129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199"/>
    </mc:Choice>
    <mc:Fallback xmlns="">
      <p:transition spd="slow" advTm="23199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A8DCA1-5DEE-448B-94C7-6497FF47D6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780263"/>
          </a:xfrm>
        </p:spPr>
        <p:txBody>
          <a:bodyPr/>
          <a:lstStyle/>
          <a:p>
            <a:r>
              <a:rPr lang="nl-NL" dirty="0"/>
              <a:t>‘The pitch’ 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11742ED3-EA82-47D4-A253-B25213C8B9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32513" y="5913121"/>
            <a:ext cx="4097087" cy="650240"/>
          </a:xfrm>
        </p:spPr>
        <p:txBody>
          <a:bodyPr>
            <a:normAutofit fontScale="92500"/>
          </a:bodyPr>
          <a:lstStyle/>
          <a:p>
            <a:r>
              <a:rPr lang="nl-NL" sz="2400" dirty="0" err="1"/>
              <a:t>Talking</a:t>
            </a:r>
            <a:r>
              <a:rPr lang="nl-NL" sz="2400" dirty="0"/>
              <a:t> </a:t>
            </a:r>
            <a:r>
              <a:rPr lang="nl-NL" sz="2400" dirty="0" err="1"/>
              <a:t>about</a:t>
            </a:r>
            <a:r>
              <a:rPr lang="nl-NL" sz="2400" dirty="0"/>
              <a:t> </a:t>
            </a:r>
            <a:r>
              <a:rPr lang="nl-NL" sz="2400" dirty="0" err="1"/>
              <a:t>your</a:t>
            </a:r>
            <a:r>
              <a:rPr lang="nl-NL" sz="2400" dirty="0"/>
              <a:t> </a:t>
            </a:r>
            <a:r>
              <a:rPr lang="nl-NL" sz="2400" dirty="0" err="1"/>
              <a:t>idea</a:t>
            </a:r>
            <a:r>
              <a:rPr lang="nl-NL" sz="2400" dirty="0"/>
              <a:t>, </a:t>
            </a:r>
            <a:r>
              <a:rPr lang="nl-NL" sz="2400" dirty="0" err="1"/>
              <a:t>together</a:t>
            </a:r>
            <a:r>
              <a:rPr lang="nl-NL" sz="2400" dirty="0"/>
              <a:t>.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A36900C8-7680-4F78-86C5-453D32B4F020}"/>
              </a:ext>
            </a:extLst>
          </p:cNvPr>
          <p:cNvSpPr txBox="1"/>
          <p:nvPr/>
        </p:nvSpPr>
        <p:spPr>
          <a:xfrm rot="21398347">
            <a:off x="792896" y="4607102"/>
            <a:ext cx="2783840" cy="2032000"/>
          </a:xfrm>
          <a:prstGeom prst="rect">
            <a:avLst/>
          </a:prstGeom>
          <a:solidFill>
            <a:srgbClr val="5A9084"/>
          </a:solidFill>
          <a:ln w="508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80267E4E-5F1C-4627-A4A3-12C44BDC00B5}"/>
              </a:ext>
            </a:extLst>
          </p:cNvPr>
          <p:cNvSpPr txBox="1"/>
          <p:nvPr/>
        </p:nvSpPr>
        <p:spPr>
          <a:xfrm rot="21408815">
            <a:off x="818736" y="4653606"/>
            <a:ext cx="273216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000" dirty="0" err="1">
                <a:latin typeface="Freestyle Script" panose="030804020302050B0404" pitchFamily="66" charset="0"/>
              </a:rPr>
              <a:t>You</a:t>
            </a:r>
            <a:r>
              <a:rPr lang="nl-NL" sz="4000" dirty="0">
                <a:latin typeface="Freestyle Script" panose="030804020302050B0404" pitchFamily="66" charset="0"/>
              </a:rPr>
              <a:t> </a:t>
            </a:r>
            <a:r>
              <a:rPr lang="nl-NL" sz="4000" dirty="0" err="1">
                <a:latin typeface="Freestyle Script" panose="030804020302050B0404" pitchFamily="66" charset="0"/>
              </a:rPr>
              <a:t>can</a:t>
            </a:r>
            <a:r>
              <a:rPr lang="nl-NL" sz="4000" dirty="0">
                <a:latin typeface="Freestyle Script" panose="030804020302050B0404" pitchFamily="66" charset="0"/>
              </a:rPr>
              <a:t> </a:t>
            </a:r>
            <a:r>
              <a:rPr lang="nl-NL" sz="4000" dirty="0" err="1">
                <a:latin typeface="Freestyle Script" panose="030804020302050B0404" pitchFamily="66" charset="0"/>
              </a:rPr>
              <a:t>use</a:t>
            </a:r>
            <a:r>
              <a:rPr lang="nl-NL" sz="4000" dirty="0">
                <a:latin typeface="Freestyle Script" panose="030804020302050B0404" pitchFamily="66" charset="0"/>
              </a:rPr>
              <a:t> </a:t>
            </a:r>
            <a:br>
              <a:rPr lang="nl-NL" sz="4000" dirty="0">
                <a:latin typeface="Freestyle Script" panose="030804020302050B0404" pitchFamily="66" charset="0"/>
              </a:rPr>
            </a:br>
            <a:r>
              <a:rPr lang="nl-NL" sz="4000" dirty="0" err="1">
                <a:latin typeface="Freestyle Script" panose="030804020302050B0404" pitchFamily="66" charset="0"/>
              </a:rPr>
              <a:t>simple</a:t>
            </a:r>
            <a:r>
              <a:rPr lang="nl-NL" sz="4000" dirty="0">
                <a:latin typeface="Freestyle Script" panose="030804020302050B0404" pitchFamily="66" charset="0"/>
              </a:rPr>
              <a:t> </a:t>
            </a:r>
            <a:r>
              <a:rPr lang="nl-NL" sz="4000" dirty="0" err="1">
                <a:latin typeface="Freestyle Script" panose="030804020302050B0404" pitchFamily="66" charset="0"/>
              </a:rPr>
              <a:t>notes</a:t>
            </a:r>
            <a:r>
              <a:rPr lang="nl-NL" sz="4000" dirty="0">
                <a:latin typeface="Freestyle Script" panose="030804020302050B0404" pitchFamily="66" charset="0"/>
              </a:rPr>
              <a:t> </a:t>
            </a:r>
            <a:r>
              <a:rPr lang="nl-NL" sz="4000" dirty="0" err="1">
                <a:latin typeface="Freestyle Script" panose="030804020302050B0404" pitchFamily="66" charset="0"/>
              </a:rPr>
              <a:t>during</a:t>
            </a:r>
            <a:r>
              <a:rPr lang="nl-NL" sz="4000" dirty="0">
                <a:latin typeface="Freestyle Script" panose="030804020302050B0404" pitchFamily="66" charset="0"/>
              </a:rPr>
              <a:t> </a:t>
            </a:r>
            <a:br>
              <a:rPr lang="nl-NL" sz="4000" dirty="0">
                <a:latin typeface="Freestyle Script" panose="030804020302050B0404" pitchFamily="66" charset="0"/>
              </a:rPr>
            </a:br>
            <a:r>
              <a:rPr lang="nl-NL" sz="4000" dirty="0" err="1">
                <a:latin typeface="Freestyle Script" panose="030804020302050B0404" pitchFamily="66" charset="0"/>
              </a:rPr>
              <a:t>the</a:t>
            </a:r>
            <a:r>
              <a:rPr lang="nl-NL" sz="4000" dirty="0">
                <a:latin typeface="Freestyle Script" panose="030804020302050B0404" pitchFamily="66" charset="0"/>
              </a:rPr>
              <a:t> pitch ;)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CA7E50EB-AA8B-4AD5-9950-828C42EB42AA}"/>
              </a:ext>
            </a:extLst>
          </p:cNvPr>
          <p:cNvSpPr txBox="1"/>
          <p:nvPr/>
        </p:nvSpPr>
        <p:spPr>
          <a:xfrm>
            <a:off x="458065" y="3075422"/>
            <a:ext cx="3667250" cy="400110"/>
          </a:xfrm>
          <a:prstGeom prst="rect">
            <a:avLst/>
          </a:prstGeom>
          <a:solidFill>
            <a:srgbClr val="26BCC4"/>
          </a:solidFill>
          <a:ln w="5080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NL" sz="2000" b="1" dirty="0">
                <a:solidFill>
                  <a:schemeClr val="tx1"/>
                </a:solidFill>
                <a:latin typeface="Bahnschrift Light" panose="020B0502040204020203" pitchFamily="34" charset="0"/>
              </a:rPr>
              <a:t>B1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2F71CBCA-1C41-45D8-AB1B-F4EA53E7DE79}"/>
              </a:ext>
            </a:extLst>
          </p:cNvPr>
          <p:cNvSpPr txBox="1"/>
          <p:nvPr/>
        </p:nvSpPr>
        <p:spPr>
          <a:xfrm>
            <a:off x="458065" y="144088"/>
            <a:ext cx="3667250" cy="400110"/>
          </a:xfrm>
          <a:prstGeom prst="rect">
            <a:avLst/>
          </a:prstGeom>
          <a:solidFill>
            <a:srgbClr val="26BCC4"/>
          </a:solidFill>
          <a:ln w="5080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NL" sz="2000" b="1" dirty="0">
                <a:solidFill>
                  <a:schemeClr val="tx1"/>
                </a:solidFill>
                <a:latin typeface="Bahnschrift Light" panose="020B0502040204020203" pitchFamily="34" charset="0"/>
              </a:rPr>
              <a:t>A1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592B1801-6852-4F3D-99CF-B07D851639EB}"/>
              </a:ext>
            </a:extLst>
          </p:cNvPr>
          <p:cNvSpPr txBox="1"/>
          <p:nvPr/>
        </p:nvSpPr>
        <p:spPr>
          <a:xfrm>
            <a:off x="458064" y="1596738"/>
            <a:ext cx="3667250" cy="400110"/>
          </a:xfrm>
          <a:prstGeom prst="rect">
            <a:avLst/>
          </a:prstGeom>
          <a:solidFill>
            <a:srgbClr val="26BCC4"/>
          </a:solidFill>
          <a:ln w="5080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NL" sz="2000" b="1" dirty="0">
                <a:solidFill>
                  <a:schemeClr val="tx1"/>
                </a:solidFill>
                <a:latin typeface="Bahnschrift Light" panose="020B0502040204020203" pitchFamily="34" charset="0"/>
              </a:rPr>
              <a:t>A2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D7679CAE-B9B2-4C01-A9ED-4F678D747EA0}"/>
              </a:ext>
            </a:extLst>
          </p:cNvPr>
          <p:cNvSpPr txBox="1"/>
          <p:nvPr/>
        </p:nvSpPr>
        <p:spPr>
          <a:xfrm>
            <a:off x="450866" y="2023694"/>
            <a:ext cx="115582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nl-NL" sz="2000" dirty="0">
                <a:solidFill>
                  <a:schemeClr val="bg1"/>
                </a:solidFill>
              </a:rPr>
              <a:t>Introduceer jullie beiden en vertel waarom jullie zo enthousiast zijn om iets voor deze ruimte te ontwerpen.</a:t>
            </a:r>
          </a:p>
          <a:p>
            <a:pPr marL="285750" indent="-285750">
              <a:buFontTx/>
              <a:buChar char="-"/>
            </a:pPr>
            <a:r>
              <a:rPr lang="nl-NL" sz="2000" dirty="0">
                <a:solidFill>
                  <a:schemeClr val="bg1"/>
                </a:solidFill>
              </a:rPr>
              <a:t>Vertel iets over de kleuren, het materiaal, welke meubels, welke sfeer. Beschrijf waar je alles zou neerzetten.</a:t>
            </a:r>
          </a:p>
          <a:p>
            <a:pPr marL="285750" indent="-285750">
              <a:buFontTx/>
              <a:buChar char="-"/>
            </a:pPr>
            <a:r>
              <a:rPr lang="nl-NL" sz="2000" dirty="0">
                <a:solidFill>
                  <a:schemeClr val="bg1"/>
                </a:solidFill>
              </a:rPr>
              <a:t>Noem ten minste 1 inspiratiebron/ stijl die jullie hebben gebruikt bij het ontwerp.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5BE6C1D1-5E8C-42AB-A2D7-29C8DBD9C625}"/>
              </a:ext>
            </a:extLst>
          </p:cNvPr>
          <p:cNvSpPr txBox="1"/>
          <p:nvPr/>
        </p:nvSpPr>
        <p:spPr>
          <a:xfrm>
            <a:off x="450866" y="548640"/>
            <a:ext cx="115582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nl-NL" sz="2000" dirty="0">
                <a:solidFill>
                  <a:schemeClr val="bg1"/>
                </a:solidFill>
              </a:rPr>
              <a:t>Introduceer jullie beiden en vertel dat jullie goed hebben nagedacht over het ontwerp.</a:t>
            </a:r>
          </a:p>
          <a:p>
            <a:pPr marL="285750" indent="-285750">
              <a:buFontTx/>
              <a:buChar char="-"/>
            </a:pPr>
            <a:r>
              <a:rPr lang="nl-NL" sz="2000" dirty="0">
                <a:solidFill>
                  <a:schemeClr val="bg1"/>
                </a:solidFill>
              </a:rPr>
              <a:t>Vertel iets over de kleuren, het materiaal, welke meubels, welke sfeer.</a:t>
            </a:r>
          </a:p>
          <a:p>
            <a:pPr marL="285750" indent="-285750">
              <a:buFontTx/>
              <a:buChar char="-"/>
            </a:pPr>
            <a:r>
              <a:rPr lang="nl-NL" sz="2000" dirty="0">
                <a:solidFill>
                  <a:schemeClr val="bg1"/>
                </a:solidFill>
              </a:rPr>
              <a:t>Benoem allebei iets dat jullie mooi vinden aan het ontwerp en waarom het goed zou werken in de lobby.</a:t>
            </a:r>
            <a:endParaRPr lang="nl-NL" sz="2000" dirty="0"/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594CB7A0-A406-41E2-9DC2-86F7CC8CB986}"/>
              </a:ext>
            </a:extLst>
          </p:cNvPr>
          <p:cNvSpPr txBox="1"/>
          <p:nvPr/>
        </p:nvSpPr>
        <p:spPr>
          <a:xfrm>
            <a:off x="450866" y="3488329"/>
            <a:ext cx="114871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nl-NL" sz="2000" dirty="0">
                <a:solidFill>
                  <a:schemeClr val="bg1"/>
                </a:solidFill>
              </a:rPr>
              <a:t>Introduceer jullie beiden en vertel waarom jullie het ideale team zijn om deze ruimte te transformeren.</a:t>
            </a:r>
          </a:p>
          <a:p>
            <a:pPr marL="285750" indent="-285750">
              <a:buFontTx/>
              <a:buChar char="-"/>
            </a:pPr>
            <a:r>
              <a:rPr lang="nl-NL" sz="2000" dirty="0">
                <a:solidFill>
                  <a:schemeClr val="bg1"/>
                </a:solidFill>
              </a:rPr>
              <a:t>Geef twee voorbeelden waarin jullie ontwerp rekening houdt met de behoefte/ wens van de cliënten.</a:t>
            </a:r>
          </a:p>
          <a:p>
            <a:pPr marL="285750" indent="-285750">
              <a:buFontTx/>
              <a:buChar char="-"/>
            </a:pPr>
            <a:r>
              <a:rPr lang="nl-NL" sz="2000" dirty="0">
                <a:solidFill>
                  <a:schemeClr val="bg1"/>
                </a:solidFill>
              </a:rPr>
              <a:t>Vertel iets over jullie inspiratiebron / stijl die jullie hebben gebruikt bij het ontwerp.</a:t>
            </a:r>
          </a:p>
        </p:txBody>
      </p:sp>
      <p:pic>
        <p:nvPicPr>
          <p:cNvPr id="16" name="Afbeelding 15">
            <a:extLst>
              <a:ext uri="{FF2B5EF4-FFF2-40B4-BE49-F238E27FC236}">
                <a16:creationId xmlns:a16="http://schemas.microsoft.com/office/drawing/2014/main" id="{C7D340F8-96C7-481F-B137-F715D94CA7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5409" y="76172"/>
            <a:ext cx="629914" cy="626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908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077"/>
    </mc:Choice>
    <mc:Fallback xmlns="">
      <p:transition spd="slow" advTm="41077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A8DCA1-5DEE-448B-94C7-6497FF47D6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8064" y="5126467"/>
            <a:ext cx="7772400" cy="780263"/>
          </a:xfrm>
        </p:spPr>
        <p:txBody>
          <a:bodyPr>
            <a:normAutofit fontScale="90000"/>
          </a:bodyPr>
          <a:lstStyle/>
          <a:p>
            <a:r>
              <a:rPr lang="nl-NL" dirty="0" err="1"/>
              <a:t>When</a:t>
            </a:r>
            <a:r>
              <a:rPr lang="nl-NL" dirty="0"/>
              <a:t> </a:t>
            </a:r>
            <a:r>
              <a:rPr lang="nl-NL" dirty="0" err="1"/>
              <a:t>you</a:t>
            </a:r>
            <a:r>
              <a:rPr lang="nl-NL" dirty="0"/>
              <a:t> are ready, </a:t>
            </a:r>
            <a:br>
              <a:rPr lang="nl-NL" dirty="0"/>
            </a:br>
            <a:r>
              <a:rPr lang="nl-NL" dirty="0" err="1"/>
              <a:t>tell</a:t>
            </a:r>
            <a:r>
              <a:rPr lang="nl-NL" dirty="0"/>
              <a:t> </a:t>
            </a:r>
            <a:r>
              <a:rPr lang="nl-NL" dirty="0" err="1"/>
              <a:t>your</a:t>
            </a:r>
            <a:r>
              <a:rPr lang="nl-NL" dirty="0"/>
              <a:t> teacher.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11742ED3-EA82-47D4-A253-B25213C8B9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94028" y="6055361"/>
            <a:ext cx="5477811" cy="650240"/>
          </a:xfrm>
        </p:spPr>
        <p:txBody>
          <a:bodyPr>
            <a:normAutofit/>
          </a:bodyPr>
          <a:lstStyle/>
          <a:p>
            <a:r>
              <a:rPr lang="nl-NL" sz="2400" dirty="0"/>
              <a:t>The pitch </a:t>
            </a:r>
            <a:r>
              <a:rPr lang="nl-NL" sz="2400" dirty="0" err="1"/>
              <a:t>will</a:t>
            </a:r>
            <a:r>
              <a:rPr lang="nl-NL" sz="2400" dirty="0"/>
              <a:t> </a:t>
            </a:r>
            <a:r>
              <a:rPr lang="nl-NL" sz="2400" dirty="0" err="1"/>
              <a:t>be</a:t>
            </a:r>
            <a:r>
              <a:rPr lang="nl-NL" sz="2400" dirty="0"/>
              <a:t> </a:t>
            </a:r>
            <a:r>
              <a:rPr lang="nl-NL" sz="2400" dirty="0" err="1"/>
              <a:t>done</a:t>
            </a:r>
            <a:r>
              <a:rPr lang="nl-NL" sz="2400" dirty="0"/>
              <a:t> </a:t>
            </a:r>
            <a:r>
              <a:rPr lang="nl-NL" sz="2400" dirty="0" err="1"/>
              <a:t>during</a:t>
            </a:r>
            <a:r>
              <a:rPr lang="nl-NL" sz="2400" dirty="0"/>
              <a:t> online class.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CA7E50EB-AA8B-4AD5-9950-828C42EB42AA}"/>
              </a:ext>
            </a:extLst>
          </p:cNvPr>
          <p:cNvSpPr txBox="1"/>
          <p:nvPr/>
        </p:nvSpPr>
        <p:spPr>
          <a:xfrm>
            <a:off x="458065" y="3075422"/>
            <a:ext cx="3667250" cy="400110"/>
          </a:xfrm>
          <a:prstGeom prst="rect">
            <a:avLst/>
          </a:prstGeom>
          <a:solidFill>
            <a:srgbClr val="26BCC4"/>
          </a:solidFill>
          <a:ln w="5080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NL" sz="2000" b="1" dirty="0">
                <a:solidFill>
                  <a:schemeClr val="tx1"/>
                </a:solidFill>
                <a:latin typeface="Bahnschrift Light" panose="020B0502040204020203" pitchFamily="34" charset="0"/>
              </a:rPr>
              <a:t>B1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2F71CBCA-1C41-45D8-AB1B-F4EA53E7DE79}"/>
              </a:ext>
            </a:extLst>
          </p:cNvPr>
          <p:cNvSpPr txBox="1"/>
          <p:nvPr/>
        </p:nvSpPr>
        <p:spPr>
          <a:xfrm>
            <a:off x="458065" y="144088"/>
            <a:ext cx="3667250" cy="400110"/>
          </a:xfrm>
          <a:prstGeom prst="rect">
            <a:avLst/>
          </a:prstGeom>
          <a:solidFill>
            <a:srgbClr val="26BCC4"/>
          </a:solidFill>
          <a:ln w="5080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NL" sz="2000" b="1" dirty="0">
                <a:solidFill>
                  <a:schemeClr val="tx1"/>
                </a:solidFill>
                <a:latin typeface="Bahnschrift Light" panose="020B0502040204020203" pitchFamily="34" charset="0"/>
              </a:rPr>
              <a:t>A1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592B1801-6852-4F3D-99CF-B07D851639EB}"/>
              </a:ext>
            </a:extLst>
          </p:cNvPr>
          <p:cNvSpPr txBox="1"/>
          <p:nvPr/>
        </p:nvSpPr>
        <p:spPr>
          <a:xfrm>
            <a:off x="458064" y="1596738"/>
            <a:ext cx="3667250" cy="400110"/>
          </a:xfrm>
          <a:prstGeom prst="rect">
            <a:avLst/>
          </a:prstGeom>
          <a:solidFill>
            <a:srgbClr val="26BCC4"/>
          </a:solidFill>
          <a:ln w="5080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NL" sz="2000" b="1" dirty="0">
                <a:solidFill>
                  <a:schemeClr val="tx1"/>
                </a:solidFill>
                <a:latin typeface="Bahnschrift Light" panose="020B0502040204020203" pitchFamily="34" charset="0"/>
              </a:rPr>
              <a:t>A2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D7679CAE-B9B2-4C01-A9ED-4F678D747EA0}"/>
              </a:ext>
            </a:extLst>
          </p:cNvPr>
          <p:cNvSpPr txBox="1"/>
          <p:nvPr/>
        </p:nvSpPr>
        <p:spPr>
          <a:xfrm>
            <a:off x="450866" y="2023694"/>
            <a:ext cx="115582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nl-NL" sz="2000" dirty="0">
                <a:solidFill>
                  <a:schemeClr val="bg1"/>
                </a:solidFill>
              </a:rPr>
              <a:t>Introduceer jullie beiden en vertel waarom jullie zo enthousiast zijn om iets voor deze ruimte te ontwerpen.</a:t>
            </a:r>
          </a:p>
          <a:p>
            <a:pPr marL="285750" indent="-285750">
              <a:buFontTx/>
              <a:buChar char="-"/>
            </a:pPr>
            <a:r>
              <a:rPr lang="nl-NL" sz="2000" dirty="0">
                <a:solidFill>
                  <a:schemeClr val="bg1"/>
                </a:solidFill>
              </a:rPr>
              <a:t>Vertel iets over de kleuren, het materiaal, welke meubels, welke sfeer. Beschrijf waar je alles zou neerzetten.</a:t>
            </a:r>
          </a:p>
          <a:p>
            <a:pPr marL="285750" indent="-285750">
              <a:buFontTx/>
              <a:buChar char="-"/>
            </a:pPr>
            <a:r>
              <a:rPr lang="nl-NL" sz="2000" dirty="0">
                <a:solidFill>
                  <a:schemeClr val="bg1"/>
                </a:solidFill>
              </a:rPr>
              <a:t>Noem ten minste 1 inspiratiebron/ stijl die jullie hebben gebruikt bij het ontwerp.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5BE6C1D1-5E8C-42AB-A2D7-29C8DBD9C625}"/>
              </a:ext>
            </a:extLst>
          </p:cNvPr>
          <p:cNvSpPr txBox="1"/>
          <p:nvPr/>
        </p:nvSpPr>
        <p:spPr>
          <a:xfrm>
            <a:off x="450866" y="548640"/>
            <a:ext cx="115582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nl-NL" sz="2000" dirty="0">
                <a:solidFill>
                  <a:schemeClr val="bg1"/>
                </a:solidFill>
              </a:rPr>
              <a:t>Introduceer jullie beiden en vertel dat jullie goed hebben nagedacht over het ontwerp.</a:t>
            </a:r>
          </a:p>
          <a:p>
            <a:pPr marL="285750" indent="-285750">
              <a:buFontTx/>
              <a:buChar char="-"/>
            </a:pPr>
            <a:r>
              <a:rPr lang="nl-NL" sz="2000" dirty="0">
                <a:solidFill>
                  <a:schemeClr val="bg1"/>
                </a:solidFill>
              </a:rPr>
              <a:t>Vertel iets over de kleuren, het materiaal, welke meubels, welke sfeer.</a:t>
            </a:r>
          </a:p>
          <a:p>
            <a:pPr marL="285750" indent="-285750">
              <a:buFontTx/>
              <a:buChar char="-"/>
            </a:pPr>
            <a:r>
              <a:rPr lang="nl-NL" sz="2000" dirty="0">
                <a:solidFill>
                  <a:schemeClr val="bg1"/>
                </a:solidFill>
              </a:rPr>
              <a:t>Benoem allebei iets dat jullie mooi vinden aan het ontwerp en waarom het goed zou werken in de lobby.</a:t>
            </a:r>
            <a:endParaRPr lang="nl-NL" sz="2000" dirty="0"/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594CB7A0-A406-41E2-9DC2-86F7CC8CB986}"/>
              </a:ext>
            </a:extLst>
          </p:cNvPr>
          <p:cNvSpPr txBox="1"/>
          <p:nvPr/>
        </p:nvSpPr>
        <p:spPr>
          <a:xfrm>
            <a:off x="450866" y="3488329"/>
            <a:ext cx="114871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nl-NL" sz="2000" dirty="0">
                <a:solidFill>
                  <a:schemeClr val="bg1"/>
                </a:solidFill>
              </a:rPr>
              <a:t>Introduceer jullie beiden en vertel waarom jullie het ideale team zijn om deze ruimte te transformeren.</a:t>
            </a:r>
          </a:p>
          <a:p>
            <a:pPr marL="285750" indent="-285750">
              <a:buFontTx/>
              <a:buChar char="-"/>
            </a:pPr>
            <a:r>
              <a:rPr lang="nl-NL" sz="2000" dirty="0">
                <a:solidFill>
                  <a:schemeClr val="bg1"/>
                </a:solidFill>
              </a:rPr>
              <a:t>Geef twee voorbeelden waarin jullie ontwerp rekening houdt met de behoefte/ wens van de cliënten.</a:t>
            </a:r>
          </a:p>
          <a:p>
            <a:pPr marL="285750" indent="-285750">
              <a:buFontTx/>
              <a:buChar char="-"/>
            </a:pPr>
            <a:r>
              <a:rPr lang="nl-NL" sz="2000" dirty="0">
                <a:solidFill>
                  <a:schemeClr val="bg1"/>
                </a:solidFill>
              </a:rPr>
              <a:t>Vertel iets over jullie inspiratiebron / stijl die jullie hebben gebruikt bij het ontwerp.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53E8C212-FE13-4AF6-9F4F-757A5D1486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28624" y="-58903"/>
            <a:ext cx="12947648" cy="4863529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D02256EC-5640-4B92-B043-47817639B5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65409" y="76172"/>
            <a:ext cx="629914" cy="626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103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68"/>
    </mc:Choice>
    <mc:Fallback xmlns="">
      <p:transition spd="slow" advTm="8568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A8DCA1-5DEE-448B-94C7-6497FF47D6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8064" y="5126467"/>
            <a:ext cx="7772400" cy="780263"/>
          </a:xfrm>
        </p:spPr>
        <p:txBody>
          <a:bodyPr>
            <a:normAutofit/>
          </a:bodyPr>
          <a:lstStyle/>
          <a:p>
            <a:r>
              <a:rPr lang="nl-NL" dirty="0" err="1"/>
              <a:t>Good</a:t>
            </a:r>
            <a:r>
              <a:rPr lang="nl-NL" dirty="0"/>
              <a:t> </a:t>
            </a:r>
            <a:r>
              <a:rPr lang="nl-NL" dirty="0" err="1"/>
              <a:t>luck</a:t>
            </a:r>
            <a:r>
              <a:rPr lang="nl-NL" dirty="0"/>
              <a:t>!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11742ED3-EA82-47D4-A253-B25213C8B9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2619" y="5831841"/>
            <a:ext cx="7038261" cy="650240"/>
          </a:xfrm>
        </p:spPr>
        <p:txBody>
          <a:bodyPr>
            <a:normAutofit/>
          </a:bodyPr>
          <a:lstStyle/>
          <a:p>
            <a:r>
              <a:rPr lang="nl-NL" sz="2400" dirty="0"/>
              <a:t>Make </a:t>
            </a:r>
            <a:r>
              <a:rPr lang="nl-NL" sz="2400" dirty="0" err="1"/>
              <a:t>sure</a:t>
            </a:r>
            <a:r>
              <a:rPr lang="nl-NL" sz="2400" dirty="0"/>
              <a:t> </a:t>
            </a:r>
            <a:r>
              <a:rPr lang="nl-NL" sz="2400" dirty="0" err="1"/>
              <a:t>to</a:t>
            </a:r>
            <a:r>
              <a:rPr lang="nl-NL" sz="2400" dirty="0"/>
              <a:t> get </a:t>
            </a:r>
            <a:r>
              <a:rPr lang="nl-NL" sz="2400" dirty="0" err="1"/>
              <a:t>an</a:t>
            </a:r>
            <a:r>
              <a:rPr lang="nl-NL" sz="2400" dirty="0"/>
              <a:t> </a:t>
            </a:r>
            <a:r>
              <a:rPr lang="nl-NL" sz="2400" dirty="0" err="1"/>
              <a:t>early</a:t>
            </a:r>
            <a:r>
              <a:rPr lang="nl-NL" sz="2400" dirty="0"/>
              <a:t> start on </a:t>
            </a:r>
            <a:r>
              <a:rPr lang="nl-NL" sz="2400" dirty="0" err="1"/>
              <a:t>this</a:t>
            </a:r>
            <a:r>
              <a:rPr lang="nl-NL" sz="2400" dirty="0"/>
              <a:t> </a:t>
            </a:r>
            <a:r>
              <a:rPr lang="nl-NL" sz="2400" dirty="0" err="1"/>
              <a:t>assignment</a:t>
            </a:r>
            <a:r>
              <a:rPr lang="nl-NL" sz="2400" dirty="0"/>
              <a:t>.</a:t>
            </a:r>
          </a:p>
        </p:txBody>
      </p: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D02256EC-5640-4B92-B043-47817639B5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5409" y="76172"/>
            <a:ext cx="629914" cy="626294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49196251-34E2-41D8-BFDF-F07F6C37D3DD}"/>
              </a:ext>
            </a:extLst>
          </p:cNvPr>
          <p:cNvSpPr txBox="1"/>
          <p:nvPr/>
        </p:nvSpPr>
        <p:spPr>
          <a:xfrm>
            <a:off x="3496088" y="1731533"/>
            <a:ext cx="6156960" cy="2000548"/>
          </a:xfrm>
          <a:prstGeom prst="rect">
            <a:avLst/>
          </a:prstGeom>
          <a:solidFill>
            <a:srgbClr val="26BCC4"/>
          </a:solidFill>
          <a:ln w="5080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NL" sz="2800" b="1" dirty="0">
                <a:solidFill>
                  <a:schemeClr val="tx1"/>
                </a:solidFill>
                <a:latin typeface="Bahnschrift Light" panose="020B0502040204020203" pitchFamily="34" charset="0"/>
              </a:rPr>
              <a:t>TIP:   </a:t>
            </a:r>
            <a:r>
              <a:rPr lang="nl-NL" sz="2400" b="1" dirty="0" err="1">
                <a:solidFill>
                  <a:schemeClr val="tx1"/>
                </a:solidFill>
                <a:latin typeface="Bahnschrift Light" panose="020B0502040204020203" pitchFamily="34" charset="0"/>
              </a:rPr>
              <a:t>You</a:t>
            </a:r>
            <a:r>
              <a:rPr lang="nl-NL" sz="2400" b="1" dirty="0">
                <a:solidFill>
                  <a:schemeClr val="tx1"/>
                </a:solidFill>
                <a:latin typeface="Bahnschrift Light" panose="020B0502040204020203" pitchFamily="34" charset="0"/>
              </a:rPr>
              <a:t> </a:t>
            </a:r>
            <a:r>
              <a:rPr lang="nl-NL" sz="2400" b="1" dirty="0" err="1">
                <a:solidFill>
                  <a:schemeClr val="tx1"/>
                </a:solidFill>
                <a:latin typeface="Bahnschrift Light" panose="020B0502040204020203" pitchFamily="34" charset="0"/>
              </a:rPr>
              <a:t>can</a:t>
            </a:r>
            <a:r>
              <a:rPr lang="nl-NL" sz="2400" b="1" dirty="0">
                <a:solidFill>
                  <a:schemeClr val="tx1"/>
                </a:solidFill>
                <a:latin typeface="Bahnschrift Light" panose="020B0502040204020203" pitchFamily="34" charset="0"/>
              </a:rPr>
              <a:t> download a </a:t>
            </a:r>
            <a:r>
              <a:rPr lang="nl-NL" sz="2400" b="1" dirty="0" err="1">
                <a:solidFill>
                  <a:schemeClr val="tx1"/>
                </a:solidFill>
                <a:latin typeface="Bahnschrift Light" panose="020B0502040204020203" pitchFamily="34" charset="0"/>
              </a:rPr>
              <a:t>detailed</a:t>
            </a:r>
            <a:r>
              <a:rPr lang="nl-NL" sz="2400" b="1" dirty="0">
                <a:solidFill>
                  <a:schemeClr val="tx1"/>
                </a:solidFill>
                <a:latin typeface="Bahnschrift Light" panose="020B0502040204020203" pitchFamily="34" charset="0"/>
              </a:rPr>
              <a:t> floor plan </a:t>
            </a:r>
            <a:br>
              <a:rPr lang="nl-NL" sz="2400" b="1" dirty="0">
                <a:solidFill>
                  <a:schemeClr val="tx1"/>
                </a:solidFill>
                <a:latin typeface="Bahnschrift Light" panose="020B0502040204020203" pitchFamily="34" charset="0"/>
              </a:rPr>
            </a:br>
            <a:r>
              <a:rPr lang="nl-NL" sz="2400" b="1" dirty="0" err="1">
                <a:solidFill>
                  <a:schemeClr val="tx1"/>
                </a:solidFill>
                <a:latin typeface="Bahnschrift Light" panose="020B0502040204020203" pitchFamily="34" charset="0"/>
              </a:rPr>
              <a:t>and</a:t>
            </a:r>
            <a:r>
              <a:rPr lang="nl-NL" sz="2400" b="1" dirty="0">
                <a:solidFill>
                  <a:schemeClr val="tx1"/>
                </a:solidFill>
                <a:latin typeface="Bahnschrift Light" panose="020B0502040204020203" pitchFamily="34" charset="0"/>
              </a:rPr>
              <a:t> sketches </a:t>
            </a:r>
            <a:r>
              <a:rPr lang="nl-NL" sz="2400" b="1" dirty="0" err="1">
                <a:solidFill>
                  <a:schemeClr val="tx1"/>
                </a:solidFill>
                <a:latin typeface="Bahnschrift Light" panose="020B0502040204020203" pitchFamily="34" charset="0"/>
              </a:rPr>
              <a:t>for</a:t>
            </a:r>
            <a:r>
              <a:rPr lang="nl-NL" sz="2400" b="1" dirty="0">
                <a:solidFill>
                  <a:schemeClr val="tx1"/>
                </a:solidFill>
                <a:latin typeface="Bahnschrift Light" panose="020B0502040204020203" pitchFamily="34" charset="0"/>
              </a:rPr>
              <a:t> </a:t>
            </a:r>
            <a:r>
              <a:rPr lang="nl-NL" sz="2400" b="1" dirty="0" err="1">
                <a:solidFill>
                  <a:schemeClr val="tx1"/>
                </a:solidFill>
                <a:latin typeface="Bahnschrift Light" panose="020B0502040204020203" pitchFamily="34" charset="0"/>
              </a:rPr>
              <a:t>the</a:t>
            </a:r>
            <a:r>
              <a:rPr lang="nl-NL" sz="2400" b="1" dirty="0">
                <a:solidFill>
                  <a:schemeClr val="tx1"/>
                </a:solidFill>
                <a:latin typeface="Bahnschrift Light" panose="020B0502040204020203" pitchFamily="34" charset="0"/>
              </a:rPr>
              <a:t> lobby in:</a:t>
            </a:r>
            <a:br>
              <a:rPr lang="nl-NL" sz="2400" b="1" dirty="0">
                <a:solidFill>
                  <a:schemeClr val="tx1"/>
                </a:solidFill>
                <a:latin typeface="Bahnschrift Light" panose="020B0502040204020203" pitchFamily="34" charset="0"/>
              </a:rPr>
            </a:br>
            <a:br>
              <a:rPr lang="nl-NL" sz="2400" b="1" dirty="0">
                <a:solidFill>
                  <a:schemeClr val="tx1"/>
                </a:solidFill>
                <a:latin typeface="Bahnschrift Light" panose="020B0502040204020203" pitchFamily="34" charset="0"/>
              </a:rPr>
            </a:br>
            <a:r>
              <a:rPr lang="nl-NL" sz="2400" b="1" dirty="0">
                <a:solidFill>
                  <a:schemeClr val="tx1"/>
                </a:solidFill>
                <a:latin typeface="Bahnschrift Light" panose="020B0502040204020203" pitchFamily="34" charset="0"/>
              </a:rPr>
              <a:t>Teams – IA algemeen – bestanden – P1 - Engels</a:t>
            </a:r>
            <a:endParaRPr lang="nl-NL" sz="2000" b="1" dirty="0">
              <a:solidFill>
                <a:schemeClr val="tx1"/>
              </a:solidFill>
              <a:latin typeface="Bahnschrift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5698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190"/>
    </mc:Choice>
    <mc:Fallback xmlns="">
      <p:transition spd="slow" advTm="17190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9.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al">
  <a:themeElements>
    <a:clrScheme name="Integraal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Integra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4825F1AF-8DBC-4E3D-9F3D-688338DA83FC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C5DC49F9B07A149950F8CA0184E1993" ma:contentTypeVersion="13" ma:contentTypeDescription="Een nieuw document maken." ma:contentTypeScope="" ma:versionID="216b4c19c917137e4addd736477dedb9">
  <xsd:schema xmlns:xsd="http://www.w3.org/2001/XMLSchema" xmlns:xs="http://www.w3.org/2001/XMLSchema" xmlns:p="http://schemas.microsoft.com/office/2006/metadata/properties" xmlns:ns3="b79f861e-7e44-46de-9112-8e8f9fcdf32d" xmlns:ns4="7bde158c-9947-41b3-9ca8-2b3f2d945b3b" targetNamespace="http://schemas.microsoft.com/office/2006/metadata/properties" ma:root="true" ma:fieldsID="86ce814e120d5f3996dc4bab6f279d15" ns3:_="" ns4:_="">
    <xsd:import namespace="b79f861e-7e44-46de-9112-8e8f9fcdf32d"/>
    <xsd:import namespace="7bde158c-9947-41b3-9ca8-2b3f2d945b3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9f861e-7e44-46de-9112-8e8f9fcdf32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de158c-9947-41b3-9ca8-2b3f2d945b3b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Hint-hash delen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E3F4A3E-EA08-44E9-9662-3D03CE52269B}">
  <ds:schemaRefs>
    <ds:schemaRef ds:uri="7bde158c-9947-41b3-9ca8-2b3f2d945b3b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purl.org/dc/dcmitype/"/>
    <ds:schemaRef ds:uri="http://purl.org/dc/terms/"/>
    <ds:schemaRef ds:uri="http://schemas.openxmlformats.org/package/2006/metadata/core-properties"/>
    <ds:schemaRef ds:uri="b79f861e-7e44-46de-9112-8e8f9fcdf32d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CFE26AA-BF93-4CF3-AE88-F791CFDDA21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0C0A7A7-1FDF-4A18-BCA9-DA3F20C3E8A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79f861e-7e44-46de-9112-8e8f9fcdf32d"/>
    <ds:schemaRef ds:uri="7bde158c-9947-41b3-9ca8-2b3f2d945b3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23664</TotalTime>
  <Words>646</Words>
  <Application>Microsoft Office PowerPoint</Application>
  <PresentationFormat>Breedbeeld</PresentationFormat>
  <Paragraphs>71</Paragraphs>
  <Slides>8</Slides>
  <Notes>0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5" baseType="lpstr">
      <vt:lpstr>Arial</vt:lpstr>
      <vt:lpstr>Bahnschrift Light</vt:lpstr>
      <vt:lpstr>Freestyle Script</vt:lpstr>
      <vt:lpstr>Tw Cen MT</vt:lpstr>
      <vt:lpstr>Tw Cen MT Condensed</vt:lpstr>
      <vt:lpstr>Wingdings 3</vt:lpstr>
      <vt:lpstr>Integraal</vt:lpstr>
      <vt:lpstr>DAYCARE CENTER </vt:lpstr>
      <vt:lpstr>THE CLIENTS</vt:lpstr>
      <vt:lpstr>DAYCARE CENTER </vt:lpstr>
      <vt:lpstr>Important questions </vt:lpstr>
      <vt:lpstr>What to bring </vt:lpstr>
      <vt:lpstr>‘The pitch’ </vt:lpstr>
      <vt:lpstr>When you are ready,  tell your teacher.</vt:lpstr>
      <vt:lpstr>Good luck!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Croft L. (Lee)</dc:creator>
  <cp:lastModifiedBy>Croft L. (Lee)</cp:lastModifiedBy>
  <cp:revision>26</cp:revision>
  <dcterms:created xsi:type="dcterms:W3CDTF">2020-08-26T13:41:11Z</dcterms:created>
  <dcterms:modified xsi:type="dcterms:W3CDTF">2021-09-01T18:46:30Z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0x010100DC5DC49F9B07A149950F8CA0184E1993</vt:lpwstr>
  </property>
</Properties>
</file>